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48" r:id="rId2"/>
  </p:sldMasterIdLst>
  <p:notesMasterIdLst>
    <p:notesMasterId r:id="rId17"/>
  </p:notesMasterIdLst>
  <p:handoutMasterIdLst>
    <p:handoutMasterId r:id="rId18"/>
  </p:handoutMasterIdLst>
  <p:sldIdLst>
    <p:sldId id="256" r:id="rId3"/>
    <p:sldId id="322" r:id="rId4"/>
    <p:sldId id="321" r:id="rId5"/>
    <p:sldId id="311" r:id="rId6"/>
    <p:sldId id="312" r:id="rId7"/>
    <p:sldId id="313" r:id="rId8"/>
    <p:sldId id="314" r:id="rId9"/>
    <p:sldId id="315" r:id="rId10"/>
    <p:sldId id="316" r:id="rId11"/>
    <p:sldId id="317" r:id="rId12"/>
    <p:sldId id="318" r:id="rId13"/>
    <p:sldId id="319" r:id="rId14"/>
    <p:sldId id="320" r:id="rId15"/>
    <p:sldId id="265" r:id="rId16"/>
  </p:sldIdLst>
  <p:sldSz cx="9144000" cy="6858000" type="screen4x3"/>
  <p:notesSz cx="7102475" cy="10234613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F0000"/>
    <a:srgbClr val="6699FF"/>
    <a:srgbClr val="FF33CC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757" autoAdjust="0"/>
    <p:restoredTop sz="81362" autoAdjust="0"/>
  </p:normalViewPr>
  <p:slideViewPr>
    <p:cSldViewPr>
      <p:cViewPr varScale="1">
        <p:scale>
          <a:sx n="61" d="100"/>
          <a:sy n="61" d="100"/>
        </p:scale>
        <p:origin x="-1290" y="-90"/>
      </p:cViewPr>
      <p:guideLst>
        <p:guide orient="horz" pos="2160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theme" Target="theme/them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048" cy="51105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4022886" y="0"/>
            <a:ext cx="3078048" cy="51105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7C6238-3FD3-47DA-A3E9-2F2F9670F30D}" type="datetimeFigureOut">
              <a:rPr lang="en-US" smtClean="0"/>
              <a:pPr/>
              <a:t>10/30/2013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721868"/>
            <a:ext cx="3078048" cy="511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4022886" y="9721868"/>
            <a:ext cx="3078048" cy="51105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332B72-D252-4A31-8274-17FA02B14F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8898391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511731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511731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pPr>
              <a:defRPr/>
            </a:pPr>
            <a:fld id="{52E8AB28-D15A-4022-91DA-D0E1EDA415E4}" type="datetimeFigureOut">
              <a:rPr lang="en-US"/>
              <a:pPr>
                <a:defRPr/>
              </a:pPr>
              <a:t>10/30/2013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8100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 smtClean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710248" y="4861441"/>
            <a:ext cx="5681980" cy="4605576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  <a:endParaRPr lang="en-US" noProof="0" smtClean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7739" cy="511731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4023092" y="9721106"/>
            <a:ext cx="3077739" cy="511731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pPr>
              <a:defRPr/>
            </a:pPr>
            <a:fld id="{6F6C043C-8262-4F24-A418-B148FBAD50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3023983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F6C043C-8262-4F24-A418-B148FBAD50B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F6C043C-8262-4F24-A418-B148FBAD50B1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fr-F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r-F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ond titre_2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 descr="asity madagascar_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5867400" y="4724400"/>
            <a:ext cx="2819400" cy="176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0" descr="Fond_page suivante_2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5730875"/>
            <a:ext cx="9140825" cy="1127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sldNum="0" hdr="0" ft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mg.chm-cbd.net/" TargetMode="External"/><Relationship Id="rId2" Type="http://schemas.openxmlformats.org/officeDocument/2006/relationships/hyperlink" Target="http://www.asitymadagascar.org/" TargetMode="Externa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sitymadagascar.org/" TargetMode="Externa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ChangeArrowheads="1"/>
          </p:cNvSpPr>
          <p:nvPr/>
        </p:nvSpPr>
        <p:spPr bwMode="auto">
          <a:xfrm>
            <a:off x="1979613" y="0"/>
            <a:ext cx="7092950" cy="35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lnSpc>
                <a:spcPct val="115000"/>
              </a:lnSpc>
            </a:pPr>
            <a:r>
              <a:rPr lang="en-US" sz="4000" b="1" dirty="0" smtClean="0">
                <a:solidFill>
                  <a:srgbClr val="008000"/>
                </a:solidFill>
                <a:ea typeface="Calibri" pitchFamily="34" charset="0"/>
                <a:cs typeface="Times New Roman" pitchFamily="18" charset="0"/>
              </a:rPr>
              <a:t>ASITY MADAGASCAR</a:t>
            </a:r>
            <a:endParaRPr lang="en-US" sz="3600" dirty="0">
              <a:solidFill>
                <a:srgbClr val="008000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075" name="Rectangle 5"/>
          <p:cNvSpPr>
            <a:spLocks noChangeArrowheads="1"/>
          </p:cNvSpPr>
          <p:nvPr/>
        </p:nvSpPr>
        <p:spPr bwMode="auto">
          <a:xfrm>
            <a:off x="1957183" y="5373216"/>
            <a:ext cx="4824413" cy="11514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r>
              <a:rPr lang="en-US" sz="2400" b="1" i="1" dirty="0" smtClean="0">
                <a:latin typeface="+mn-lt"/>
              </a:rPr>
              <a:t>Auteurs</a:t>
            </a:r>
            <a:endParaRPr lang="en-US" dirty="0">
              <a:latin typeface="+mn-lt"/>
            </a:endParaRPr>
          </a:p>
          <a:p>
            <a:pPr>
              <a:defRPr/>
            </a:pPr>
            <a:r>
              <a:rPr lang="en-US" dirty="0" err="1">
                <a:latin typeface="+mn-lt"/>
              </a:rPr>
              <a:t>Asity</a:t>
            </a:r>
            <a:r>
              <a:rPr lang="en-US" dirty="0">
                <a:latin typeface="+mn-lt"/>
              </a:rPr>
              <a:t> Madagascar</a:t>
            </a:r>
          </a:p>
          <a:p>
            <a:pPr>
              <a:defRPr/>
            </a:pPr>
            <a:r>
              <a:rPr lang="en-US" dirty="0">
                <a:latin typeface="+mn-lt"/>
              </a:rPr>
              <a:t>http://www.asitymadagascar.org</a:t>
            </a:r>
            <a:endParaRPr lang="fr-CA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TGK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Les données socioéconomiques antérieures (</a:t>
            </a:r>
            <a:r>
              <a:rPr lang="fr-FR" dirty="0" err="1" smtClean="0"/>
              <a:t>Pilgrim</a:t>
            </a:r>
            <a:r>
              <a:rPr lang="fr-FR" dirty="0" smtClean="0"/>
              <a:t> et al., 2011) ont beaucoup changé. </a:t>
            </a:r>
          </a:p>
          <a:p>
            <a:r>
              <a:rPr lang="fr-FR" dirty="0" smtClean="0"/>
              <a:t>De nouvelles investigations ont été faites par les équipes d’</a:t>
            </a:r>
            <a:r>
              <a:rPr lang="fr-FR" dirty="0" err="1" smtClean="0"/>
              <a:t>Asity</a:t>
            </a:r>
            <a:r>
              <a:rPr lang="fr-FR" dirty="0" smtClean="0"/>
              <a:t> sur les besoins d’appui au développement local. 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TGK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Les informations collectées ont constitué d’éléments essentiels permettant de démarrer des activités de développement contribuant à la conservation de la forêt et des faunes et flore par les locaux.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Information récente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sz="2400" dirty="0" smtClean="0"/>
              <a:t>Une équipe importante a effectué une évaluation au niveau du TGK3:</a:t>
            </a:r>
          </a:p>
          <a:p>
            <a:pPr lvl="1"/>
            <a:r>
              <a:rPr lang="fr-FR" sz="2400" dirty="0" smtClean="0"/>
              <a:t>Biodiversité faunique et floristique</a:t>
            </a:r>
          </a:p>
          <a:p>
            <a:pPr lvl="1"/>
            <a:r>
              <a:rPr lang="fr-FR" sz="2400" dirty="0" smtClean="0"/>
              <a:t>Etat global de la forêt</a:t>
            </a:r>
          </a:p>
          <a:p>
            <a:pPr lvl="1"/>
            <a:r>
              <a:rPr lang="fr-FR" sz="2400" dirty="0" smtClean="0"/>
              <a:t>Pressions et menaces (importances et sources)</a:t>
            </a:r>
          </a:p>
          <a:p>
            <a:pPr lvl="1"/>
            <a:r>
              <a:rPr lang="fr-FR" sz="2400" dirty="0" smtClean="0"/>
              <a:t>la zone la plus propice pour assurer le maximum de superposition avec les </a:t>
            </a:r>
            <a:r>
              <a:rPr lang="fr-FR" sz="2400" dirty="0" err="1" smtClean="0"/>
              <a:t>SoC</a:t>
            </a:r>
            <a:r>
              <a:rPr lang="fr-FR" sz="2400" dirty="0" smtClean="0"/>
              <a:t> du projet « Offset </a:t>
            </a:r>
            <a:r>
              <a:rPr lang="fr-FR" sz="2400" dirty="0" smtClean="0"/>
              <a:t>» (avec QMM)</a:t>
            </a:r>
            <a:endParaRPr lang="fr-FR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Prochainement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Suite à cette évaluation, des informations seraient disponibles sur le site: </a:t>
            </a:r>
            <a:r>
              <a:rPr lang="fr-FR" dirty="0" smtClean="0">
                <a:hlinkClick r:id="rId2"/>
              </a:rPr>
              <a:t>www.asitymadagascar.org</a:t>
            </a:r>
            <a:r>
              <a:rPr lang="fr-FR" dirty="0" smtClean="0"/>
              <a:t> et </a:t>
            </a:r>
            <a:r>
              <a:rPr lang="fr-FR" dirty="0" smtClean="0">
                <a:hlinkClick r:id="rId3"/>
              </a:rPr>
              <a:t>http://mg.chm-cbd.net</a:t>
            </a:r>
            <a:endParaRPr lang="fr-FR" dirty="0" smtClean="0"/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916832"/>
            <a:ext cx="8136904" cy="1435030"/>
          </a:xfrm>
        </p:spPr>
        <p:txBody>
          <a:bodyPr/>
          <a:lstStyle/>
          <a:p>
            <a:pPr algn="ctr">
              <a:buFontTx/>
              <a:buNone/>
              <a:defRPr/>
            </a:pPr>
            <a:r>
              <a:rPr lang="fr-FR" dirty="0" err="1" smtClean="0">
                <a:ln>
                  <a:gradFill flip="none" rotWithShape="1">
                    <a:gsLst>
                      <a:gs pos="0">
                        <a:srgbClr val="000000"/>
                      </a:gs>
                      <a:gs pos="39999">
                        <a:srgbClr val="0A128C"/>
                      </a:gs>
                      <a:gs pos="70000">
                        <a:srgbClr val="181CC7"/>
                      </a:gs>
                      <a:gs pos="88000">
                        <a:srgbClr val="7005D4"/>
                      </a:gs>
                      <a:gs pos="100000">
                        <a:srgbClr val="8C3D91"/>
                      </a:gs>
                    </a:gsLst>
                    <a:lin ang="5400000" scaled="0"/>
                    <a:tileRect/>
                  </a:gra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Misaotra</a:t>
            </a:r>
            <a:r>
              <a:rPr lang="fr-FR" dirty="0" smtClean="0">
                <a:ln>
                  <a:gradFill flip="none" rotWithShape="1">
                    <a:gsLst>
                      <a:gs pos="0">
                        <a:srgbClr val="000000"/>
                      </a:gs>
                      <a:gs pos="39999">
                        <a:srgbClr val="0A128C"/>
                      </a:gs>
                      <a:gs pos="70000">
                        <a:srgbClr val="181CC7"/>
                      </a:gs>
                      <a:gs pos="88000">
                        <a:srgbClr val="7005D4"/>
                      </a:gs>
                      <a:gs pos="100000">
                        <a:srgbClr val="8C3D91"/>
                      </a:gs>
                    </a:gsLst>
                    <a:lin ang="5400000" scaled="0"/>
                    <a:tileRect/>
                  </a:gra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dirty="0" err="1" smtClean="0">
                <a:ln>
                  <a:gradFill flip="none" rotWithShape="1">
                    <a:gsLst>
                      <a:gs pos="0">
                        <a:srgbClr val="000000"/>
                      </a:gs>
                      <a:gs pos="39999">
                        <a:srgbClr val="0A128C"/>
                      </a:gs>
                      <a:gs pos="70000">
                        <a:srgbClr val="181CC7"/>
                      </a:gs>
                      <a:gs pos="88000">
                        <a:srgbClr val="7005D4"/>
                      </a:gs>
                      <a:gs pos="100000">
                        <a:srgbClr val="8C3D91"/>
                      </a:gs>
                    </a:gsLst>
                    <a:lin ang="5400000" scaled="0"/>
                    <a:tileRect/>
                  </a:gra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betsaka</a:t>
            </a:r>
            <a:endParaRPr lang="fr-FR" dirty="0" smtClean="0">
              <a:ln>
                <a:gradFill flip="none" rotWithShape="1">
                  <a:gsLst>
                    <a:gs pos="0">
                      <a:srgbClr val="000000"/>
                    </a:gs>
                    <a:gs pos="39999">
                      <a:srgbClr val="0A128C"/>
                    </a:gs>
                    <a:gs pos="70000">
                      <a:srgbClr val="181CC7"/>
                    </a:gs>
                    <a:gs pos="88000">
                      <a:srgbClr val="7005D4"/>
                    </a:gs>
                    <a:gs pos="100000">
                      <a:srgbClr val="8C3D91"/>
                    </a:gs>
                  </a:gsLst>
                  <a:lin ang="5400000" scaled="0"/>
                  <a:tileRect/>
                </a:gra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FontTx/>
              <a:buNone/>
              <a:defRPr/>
            </a:pPr>
            <a:r>
              <a:rPr lang="fr-FR" dirty="0" err="1" smtClean="0">
                <a:ln>
                  <a:gradFill flip="none" rotWithShape="1">
                    <a:gsLst>
                      <a:gs pos="0">
                        <a:srgbClr val="000000"/>
                      </a:gs>
                      <a:gs pos="39999">
                        <a:srgbClr val="0A128C"/>
                      </a:gs>
                      <a:gs pos="70000">
                        <a:srgbClr val="181CC7"/>
                      </a:gs>
                      <a:gs pos="88000">
                        <a:srgbClr val="7005D4"/>
                      </a:gs>
                      <a:gs pos="100000">
                        <a:srgbClr val="8C3D91"/>
                      </a:gs>
                    </a:gsLst>
                    <a:lin ang="5400000" scaled="0"/>
                    <a:tileRect/>
                  </a:gra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</a:t>
            </a:r>
            <a:r>
              <a:rPr lang="fr-FR" dirty="0" smtClean="0">
                <a:ln>
                  <a:gradFill flip="none" rotWithShape="1">
                    <a:gsLst>
                      <a:gs pos="0">
                        <a:srgbClr val="000000"/>
                      </a:gs>
                      <a:gs pos="39999">
                        <a:srgbClr val="0A128C"/>
                      </a:gs>
                      <a:gs pos="70000">
                        <a:srgbClr val="181CC7"/>
                      </a:gs>
                      <a:gs pos="88000">
                        <a:srgbClr val="7005D4"/>
                      </a:gs>
                      <a:gs pos="100000">
                        <a:srgbClr val="8C3D91"/>
                      </a:gs>
                    </a:gsLst>
                    <a:lin ang="5400000" scaled="0"/>
                    <a:tileRect/>
                  </a:gra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fr-FR" dirty="0" err="1" smtClean="0">
                <a:ln>
                  <a:gradFill flip="none" rotWithShape="1">
                    <a:gsLst>
                      <a:gs pos="0">
                        <a:srgbClr val="000000"/>
                      </a:gs>
                      <a:gs pos="39999">
                        <a:srgbClr val="0A128C"/>
                      </a:gs>
                      <a:gs pos="70000">
                        <a:srgbClr val="181CC7"/>
                      </a:gs>
                      <a:gs pos="88000">
                        <a:srgbClr val="7005D4"/>
                      </a:gs>
                      <a:gs pos="100000">
                        <a:srgbClr val="8C3D91"/>
                      </a:gs>
                    </a:gsLst>
                    <a:lin ang="5400000" scaled="0"/>
                    <a:tileRect/>
                  </a:gradFill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</a:t>
            </a:r>
            <a:endParaRPr lang="fr-FR" dirty="0" smtClean="0">
              <a:ln>
                <a:gradFill flip="none" rotWithShape="1">
                  <a:gsLst>
                    <a:gs pos="0">
                      <a:srgbClr val="000000"/>
                    </a:gs>
                    <a:gs pos="39999">
                      <a:srgbClr val="0A128C"/>
                    </a:gs>
                    <a:gs pos="70000">
                      <a:srgbClr val="181CC7"/>
                    </a:gs>
                    <a:gs pos="88000">
                      <a:srgbClr val="7005D4"/>
                    </a:gs>
                    <a:gs pos="100000">
                      <a:srgbClr val="8C3D91"/>
                    </a:gs>
                  </a:gsLst>
                  <a:lin ang="5400000" scaled="0"/>
                  <a:tileRect/>
                </a:gra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>
              <a:buFontTx/>
              <a:buNone/>
              <a:defRPr/>
            </a:pPr>
            <a:endParaRPr lang="fr-FR" dirty="0">
              <a:ln>
                <a:gradFill flip="none" rotWithShape="1">
                  <a:gsLst>
                    <a:gs pos="0">
                      <a:srgbClr val="000000"/>
                    </a:gs>
                    <a:gs pos="39999">
                      <a:srgbClr val="0A128C"/>
                    </a:gs>
                    <a:gs pos="70000">
                      <a:srgbClr val="181CC7"/>
                    </a:gs>
                    <a:gs pos="88000">
                      <a:srgbClr val="7005D4"/>
                    </a:gs>
                    <a:gs pos="100000">
                      <a:srgbClr val="8C3D91"/>
                    </a:gs>
                  </a:gsLst>
                  <a:lin ang="5400000" scaled="0"/>
                  <a:tileRect/>
                </a:gradFill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0" y="0"/>
            <a:ext cx="9144000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73050" indent="-273050" algn="ctr">
              <a:spcBef>
                <a:spcPct val="20000"/>
              </a:spcBef>
              <a:buClr>
                <a:srgbClr val="0BD0D9"/>
              </a:buClr>
              <a:buSzPct val="95000"/>
              <a:buFont typeface="Wingdings 2" pitchFamily="18" charset="2"/>
              <a:buNone/>
              <a:defRPr/>
            </a:pP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« </a:t>
            </a:r>
            <a:r>
              <a:rPr lang="fr-FR" sz="2000" i="1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L’homme et la nature vive en harmonie dans un environnement sain</a:t>
            </a:r>
            <a:r>
              <a:rPr lang="fr-FR" sz="2000" dirty="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</a:rPr>
              <a:t> 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ASITY MADAGASCAR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Siège: Lot II N 83 DM Carrière </a:t>
            </a:r>
            <a:r>
              <a:rPr lang="fr-FR" dirty="0" err="1" smtClean="0"/>
              <a:t>Analamahitsy</a:t>
            </a:r>
            <a:r>
              <a:rPr lang="fr-FR" dirty="0" smtClean="0"/>
              <a:t> BP 1074 Antananarivo (101)</a:t>
            </a:r>
          </a:p>
          <a:p>
            <a:r>
              <a:rPr lang="fr-FR" dirty="0" smtClean="0"/>
              <a:t>Web: </a:t>
            </a:r>
            <a:r>
              <a:rPr lang="fr-FR" dirty="0" smtClean="0">
                <a:hlinkClick r:id="rId2"/>
              </a:rPr>
              <a:t>http://www.asitymadagascar.org</a:t>
            </a:r>
            <a:endParaRPr lang="fr-FR" dirty="0" smtClean="0"/>
          </a:p>
          <a:p>
            <a:r>
              <a:rPr lang="fr-FR" dirty="0" smtClean="0"/>
              <a:t>Office: +261331553607</a:t>
            </a:r>
          </a:p>
          <a:p>
            <a:r>
              <a:rPr lang="fr-FR" dirty="0" smtClean="0"/>
              <a:t>Bureau à Fort Dauphin: </a:t>
            </a:r>
            <a:r>
              <a:rPr lang="fr-FR" dirty="0" err="1" smtClean="0"/>
              <a:t>Esokaka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TGK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 smtClean="0"/>
              <a:t>Asity</a:t>
            </a:r>
            <a:r>
              <a:rPr lang="fr-FR" dirty="0" smtClean="0"/>
              <a:t> Madagascar est gestionnaire d’une Nouvelle Aire Protégée (NAP) assez vaste constituée d’une soixantaine d’associations villageoises  bien connues sous le nom de </a:t>
            </a:r>
            <a:r>
              <a:rPr lang="fr-FR" dirty="0" err="1" smtClean="0"/>
              <a:t>COBAs</a:t>
            </a:r>
            <a:r>
              <a:rPr lang="fr-FR" dirty="0" smtClean="0"/>
              <a:t> dans le Sud Est de Madagascar. </a:t>
            </a:r>
          </a:p>
          <a:p>
            <a:r>
              <a:rPr lang="fr-FR" dirty="0" smtClean="0"/>
              <a:t>Superficie: </a:t>
            </a:r>
            <a:r>
              <a:rPr lang="fr-FR" dirty="0" smtClean="0"/>
              <a:t>60500Ha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/>
          <a:lstStyle/>
          <a:p>
            <a:r>
              <a:rPr lang="fr-FR" sz="1800" b="1" dirty="0" smtClean="0"/>
              <a:t>Carte 1 : Carte de localisation de la NAP </a:t>
            </a:r>
            <a:r>
              <a:rPr lang="fr-FR" sz="1800" b="1" dirty="0" err="1" smtClean="0"/>
              <a:t>Tsitongambarika</a:t>
            </a:r>
            <a:endParaRPr lang="fr-FR" sz="1800" dirty="0"/>
          </a:p>
        </p:txBody>
      </p:sp>
      <p:pic>
        <p:nvPicPr>
          <p:cNvPr id="1029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14480" y="642918"/>
            <a:ext cx="5851879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TGK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Les actions au niveau de la NAP ont commencé par l’inventaire des oiseaux du site permettant de lui intégrer parmi les Zones Importantes pour Conservation des Oiseaux à Madagascar (</a:t>
            </a:r>
            <a:r>
              <a:rPr lang="fr-FR" dirty="0" err="1" smtClean="0"/>
              <a:t>Zicoma</a:t>
            </a:r>
            <a:r>
              <a:rPr lang="fr-FR" dirty="0" smtClean="0"/>
              <a:t>, 1999). </a:t>
            </a:r>
          </a:p>
          <a:p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TGK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Une évaluation bioécologique et social s’est déroulé en 2005 (</a:t>
            </a:r>
            <a:r>
              <a:rPr lang="fr-FR" dirty="0" err="1" smtClean="0"/>
              <a:t>Ramanitra</a:t>
            </a:r>
            <a:r>
              <a:rPr lang="fr-FR" dirty="0" smtClean="0"/>
              <a:t> et al., 2006 ; </a:t>
            </a:r>
            <a:r>
              <a:rPr lang="fr-FR" dirty="0" err="1" smtClean="0"/>
              <a:t>Pilgrim</a:t>
            </a:r>
            <a:r>
              <a:rPr lang="fr-FR" dirty="0" smtClean="0"/>
              <a:t> et al.,2011). </a:t>
            </a:r>
          </a:p>
          <a:p>
            <a:r>
              <a:rPr lang="fr-FR" dirty="0" smtClean="0"/>
              <a:t>Les résultats ont conduit à l’intégration du site au sein du Système des Aires Protégées de Madagascar.</a:t>
            </a:r>
          </a:p>
          <a:p>
            <a:r>
              <a:rPr lang="fr-FR" dirty="0" smtClean="0"/>
              <a:t>Les processus y afférent ont débuté en 2006. </a:t>
            </a:r>
          </a:p>
          <a:p>
            <a:r>
              <a:rPr lang="fr-FR" dirty="0" smtClean="0"/>
              <a:t> </a:t>
            </a:r>
          </a:p>
          <a:p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TGK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La NAP a eu son statut de Protection temporaire en 2008 et le statut définitif reste toujours en attente de signature depuis 2010.</a:t>
            </a:r>
          </a:p>
          <a:p>
            <a:r>
              <a:rPr lang="fr-FR" dirty="0" smtClean="0"/>
              <a:t>Une partie de cette NAP constitue une localité pour compenser les pertes en termes d’espèces et d’habitat lors de l’exploitation d’ilménite.  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TGK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b="1" u="sng" dirty="0" smtClean="0"/>
              <a:t>L’objectif principal </a:t>
            </a:r>
            <a:r>
              <a:rPr lang="fr-FR" dirty="0" smtClean="0"/>
              <a:t>est de conserver le maximum d’espèces pouvant être affectées par l’exploitation minière.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TGK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En outre, les données sur les pressions évoluent de temps en temps. </a:t>
            </a:r>
          </a:p>
          <a:p>
            <a:r>
              <a:rPr lang="fr-FR" dirty="0" smtClean="0"/>
              <a:t>Certains sites d’inventaire à cette époque ont déjà été transformés en zones de cultures. </a:t>
            </a:r>
          </a:p>
          <a:p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sity Mada_Diapo_3_Page1">
  <a:themeElements>
    <a:clrScheme name="Asity Mada_Diapo_3_Page1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sity Mada_Diapo_3_Page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sity Mada_Diapo_3_Page1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sity Mada_Diapo_3_Page1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sity Mada_Diapo_3_Page1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sity Mada_Diapo_3_Page1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sity Mada_Diapo_3_Page1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sity Mada_Diapo_3_Page1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sity Mada_Diapo_3_Page1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sity Mada_Diapo_3_Page1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sity Mada_Diapo_3_Page1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sity Mada_Diapo_3_Page1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sity Mada_Diapo_3_Page1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sity Mada_Diapo_3_Page1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7755</TotalTime>
  <Words>369</Words>
  <Application>Microsoft Office PowerPoint</Application>
  <PresentationFormat>On-screen Show (4:3)</PresentationFormat>
  <Paragraphs>46</Paragraphs>
  <Slides>14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Asity Mada_Diapo_3_Page1</vt:lpstr>
      <vt:lpstr>Modèle par défaut</vt:lpstr>
      <vt:lpstr>Slide 1</vt:lpstr>
      <vt:lpstr>ASITY MADAGASCAR</vt:lpstr>
      <vt:lpstr>TGK</vt:lpstr>
      <vt:lpstr>Carte 1 : Carte de localisation de la NAP Tsitongambarika</vt:lpstr>
      <vt:lpstr>TGK</vt:lpstr>
      <vt:lpstr>TGK</vt:lpstr>
      <vt:lpstr>TGK</vt:lpstr>
      <vt:lpstr>TGK</vt:lpstr>
      <vt:lpstr>TGK</vt:lpstr>
      <vt:lpstr>TGK</vt:lpstr>
      <vt:lpstr>TGK</vt:lpstr>
      <vt:lpstr>Information récente</vt:lpstr>
      <vt:lpstr>Prochainement</vt:lpstr>
      <vt:lpstr>Slide 14</vt:lpstr>
    </vt:vector>
  </TitlesOfParts>
  <Company>Asity Madagascar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Mamonjisoa Razafindrakoto</dc:creator>
  <cp:lastModifiedBy>RANDRIATAFIKA Faly Mbolatiana</cp:lastModifiedBy>
  <cp:revision>276</cp:revision>
  <dcterms:created xsi:type="dcterms:W3CDTF">2009-01-09T10:02:00Z</dcterms:created>
  <dcterms:modified xsi:type="dcterms:W3CDTF">2013-10-30T08:48:04Z</dcterms:modified>
</cp:coreProperties>
</file>