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  <p:sldMasterId id="2147483764" r:id="rId2"/>
  </p:sldMasterIdLst>
  <p:notesMasterIdLst>
    <p:notesMasterId r:id="rId10"/>
  </p:notesMasterIdLst>
  <p:handoutMasterIdLst>
    <p:handoutMasterId r:id="rId11"/>
  </p:handoutMasterIdLst>
  <p:sldIdLst>
    <p:sldId id="357" r:id="rId3"/>
    <p:sldId id="365" r:id="rId4"/>
    <p:sldId id="361" r:id="rId5"/>
    <p:sldId id="362" r:id="rId6"/>
    <p:sldId id="359" r:id="rId7"/>
    <p:sldId id="364" r:id="rId8"/>
    <p:sldId id="366" r:id="rId9"/>
  </p:sldIdLst>
  <p:sldSz cx="9144000" cy="6858000" type="screen4x3"/>
  <p:notesSz cx="6853238" cy="9871075"/>
  <p:defaultTextStyle>
    <a:defPPr>
      <a:defRPr lang="fr-FR"/>
    </a:defPPr>
    <a:lvl1pPr algn="ctr" rtl="0" fontAlgn="base">
      <a:lnSpc>
        <a:spcPct val="80000"/>
      </a:lnSpc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fontAlgn="base">
      <a:lnSpc>
        <a:spcPct val="80000"/>
      </a:lnSpc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fontAlgn="base">
      <a:lnSpc>
        <a:spcPct val="80000"/>
      </a:lnSpc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lnSpc>
        <a:spcPct val="80000"/>
      </a:lnSpc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lnSpc>
        <a:spcPct val="80000"/>
      </a:lnSpc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666FF"/>
    <a:srgbClr val="FF0066"/>
    <a:srgbClr val="FF3300"/>
    <a:srgbClr val="66FF66"/>
    <a:srgbClr val="CC3300"/>
    <a:srgbClr val="FF0000"/>
    <a:srgbClr val="FF5050"/>
    <a:srgbClr val="00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31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84"/>
    </p:cViewPr>
  </p:sorterViewPr>
  <p:notesViewPr>
    <p:cSldViewPr>
      <p:cViewPr varScale="1">
        <p:scale>
          <a:sx n="62" d="100"/>
          <a:sy n="62" d="100"/>
        </p:scale>
        <p:origin x="-3306" y="-90"/>
      </p:cViewPr>
      <p:guideLst>
        <p:guide orient="horz" pos="3109"/>
        <p:guide pos="215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702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7363"/>
            <a:ext cx="29702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377363"/>
            <a:ext cx="29702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9570704-54E0-40C1-A69D-AA2C354590F2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02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51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58850" y="739775"/>
            <a:ext cx="4935538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89475"/>
            <a:ext cx="5024438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7363"/>
            <a:ext cx="29702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9377363"/>
            <a:ext cx="29702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fld id="{DFCEF9EA-027C-4F95-936D-795C00DD5D52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214013-0AF9-43DF-AB4E-9B4AB07E8610}" type="slidenum">
              <a:rPr lang="fr-FR"/>
              <a:pPr/>
              <a:t>1</a:t>
            </a:fld>
            <a:endParaRPr lang="fr-FR"/>
          </a:p>
        </p:txBody>
      </p:sp>
      <p:sp>
        <p:nvSpPr>
          <p:cNvPr id="1904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059E0E-99C5-4FD9-9626-A4298F9597B5}" type="slidenum">
              <a:rPr lang="fr-FR"/>
              <a:pPr/>
              <a:t>2</a:t>
            </a:fld>
            <a:endParaRPr lang="fr-FR"/>
          </a:p>
        </p:txBody>
      </p:sp>
      <p:sp>
        <p:nvSpPr>
          <p:cNvPr id="2058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44CB3D-CEBF-4A5F-A300-B704DA1C985E}" type="slidenum">
              <a:rPr lang="fr-FR"/>
              <a:pPr/>
              <a:t>3</a:t>
            </a:fld>
            <a:endParaRPr lang="fr-FR"/>
          </a:p>
        </p:txBody>
      </p:sp>
      <p:sp>
        <p:nvSpPr>
          <p:cNvPr id="191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BC5CF2-A9B3-4E97-A029-359B530D8BF3}" type="slidenum">
              <a:rPr lang="fr-FR"/>
              <a:pPr/>
              <a:t>4</a:t>
            </a:fld>
            <a:endParaRPr lang="fr-FR"/>
          </a:p>
        </p:txBody>
      </p:sp>
      <p:sp>
        <p:nvSpPr>
          <p:cNvPr id="1925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C87078-2AF4-4FDC-B301-57D863525B63}" type="slidenum">
              <a:rPr lang="fr-FR"/>
              <a:pPr/>
              <a:t>5</a:t>
            </a:fld>
            <a:endParaRPr lang="fr-FR"/>
          </a:p>
        </p:txBody>
      </p:sp>
      <p:sp>
        <p:nvSpPr>
          <p:cNvPr id="1955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2A5E46-04E5-43C5-8CA3-098C243CB426}" type="slidenum">
              <a:rPr lang="fr-FR"/>
              <a:pPr/>
              <a:t>6</a:t>
            </a:fld>
            <a:endParaRPr lang="fr-FR"/>
          </a:p>
        </p:txBody>
      </p:sp>
      <p:sp>
        <p:nvSpPr>
          <p:cNvPr id="203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9BA484-DEE9-4662-90EB-D166A08D747E}" type="slidenum">
              <a:rPr lang="fr-FR"/>
              <a:pPr/>
              <a:t>7</a:t>
            </a:fld>
            <a:endParaRPr lang="fr-FR"/>
          </a:p>
        </p:txBody>
      </p:sp>
      <p:sp>
        <p:nvSpPr>
          <p:cNvPr id="2078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42F304-8DC9-47ED-B717-8804B4DA97DB}" type="datetimeFigureOut">
              <a:rPr lang="fr-FR" smtClean="0"/>
              <a:t>30/10/2013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76B2-8328-4F0D-BAB6-6367623243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42F304-8DC9-47ED-B717-8804B4DA97DB}" type="datetimeFigureOut">
              <a:rPr lang="fr-FR" smtClean="0"/>
              <a:t>30/10/2013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76B2-8328-4F0D-BAB6-6367623243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42F304-8DC9-47ED-B717-8804B4DA97DB}" type="datetimeFigureOut">
              <a:rPr lang="fr-FR" smtClean="0"/>
              <a:t>30/10/2013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76B2-8328-4F0D-BAB6-6367623243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6" descr="haut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7" descr="bas copy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26113"/>
            <a:ext cx="9144000" cy="113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11" descr="ONE-CMJNlog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6143625"/>
            <a:ext cx="135255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9" descr="certif_aja-one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58188" y="6229350"/>
            <a:ext cx="78581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F9176B2-8328-4F0D-BAB6-6367623243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. Texte et image de la bibliothè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'image de la bibliothèque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38B0-486D-4386-969F-5E91E76D3ACA}" type="datetimeFigureOut">
              <a:rPr lang="fr-FR" smtClean="0"/>
              <a:pPr/>
              <a:t>30/10/2013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10F4-1E64-43E5-BE47-52323F57EC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130A6-95EE-4CB1-936F-A637565F64AE}" type="datetimeFigureOut">
              <a:rPr lang="fr-FR" smtClean="0"/>
              <a:t>30/10/2013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3BEC-C24A-4D8D-BC4F-407FF2BB8F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130A6-95EE-4CB1-936F-A637565F64AE}" type="datetimeFigureOut">
              <a:rPr lang="fr-FR" smtClean="0"/>
              <a:t>30/10/2013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3BEC-C24A-4D8D-BC4F-407FF2BB8F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130A6-95EE-4CB1-936F-A637565F64AE}" type="datetimeFigureOut">
              <a:rPr lang="fr-FR" smtClean="0"/>
              <a:t>30/10/2013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3BEC-C24A-4D8D-BC4F-407FF2BB8F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130A6-95EE-4CB1-936F-A637565F64AE}" type="datetimeFigureOut">
              <a:rPr lang="fr-FR" smtClean="0"/>
              <a:t>30/10/2013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3BEC-C24A-4D8D-BC4F-407FF2BB8F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42F304-8DC9-47ED-B717-8804B4DA97DB}" type="datetimeFigureOut">
              <a:rPr lang="fr-FR" smtClean="0"/>
              <a:t>30/10/2013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76B2-8328-4F0D-BAB6-6367623243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130A6-95EE-4CB1-936F-A637565F64AE}" type="datetimeFigureOut">
              <a:rPr lang="fr-FR" smtClean="0"/>
              <a:t>30/10/2013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3BEC-C24A-4D8D-BC4F-407FF2BB8F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130A6-95EE-4CB1-936F-A637565F64AE}" type="datetimeFigureOut">
              <a:rPr lang="fr-FR" smtClean="0"/>
              <a:t>30/10/2013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3BEC-C24A-4D8D-BC4F-407FF2BB8F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130A6-95EE-4CB1-936F-A637565F64AE}" type="datetimeFigureOut">
              <a:rPr lang="fr-FR" smtClean="0"/>
              <a:t>30/10/2013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3BEC-C24A-4D8D-BC4F-407FF2BB8F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130A6-95EE-4CB1-936F-A637565F64AE}" type="datetimeFigureOut">
              <a:rPr lang="fr-FR" smtClean="0"/>
              <a:t>30/10/2013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3BEC-C24A-4D8D-BC4F-407FF2BB8F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130A6-95EE-4CB1-936F-A637565F64AE}" type="datetimeFigureOut">
              <a:rPr lang="fr-FR" smtClean="0"/>
              <a:t>30/10/2013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3BEC-C24A-4D8D-BC4F-407FF2BB8F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130A6-95EE-4CB1-936F-A637565F64AE}" type="datetimeFigureOut">
              <a:rPr lang="fr-FR" smtClean="0"/>
              <a:t>30/10/2013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3BEC-C24A-4D8D-BC4F-407FF2BB8F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130A6-95EE-4CB1-936F-A637565F64AE}" type="datetimeFigureOut">
              <a:rPr lang="fr-FR" smtClean="0"/>
              <a:t>30/10/2013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3BEC-C24A-4D8D-BC4F-407FF2BB8FF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42F304-8DC9-47ED-B717-8804B4DA97DB}" type="datetimeFigureOut">
              <a:rPr lang="fr-FR" smtClean="0"/>
              <a:t>30/10/2013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76B2-8328-4F0D-BAB6-6367623243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42F304-8DC9-47ED-B717-8804B4DA97DB}" type="datetimeFigureOut">
              <a:rPr lang="fr-FR" smtClean="0"/>
              <a:t>30/10/2013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76B2-8328-4F0D-BAB6-6367623243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42F304-8DC9-47ED-B717-8804B4DA97DB}" type="datetimeFigureOut">
              <a:rPr lang="fr-FR" smtClean="0"/>
              <a:t>30/10/2013</a:t>
            </a:fld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76B2-8328-4F0D-BAB6-6367623243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42F304-8DC9-47ED-B717-8804B4DA97DB}" type="datetimeFigureOut">
              <a:rPr lang="fr-FR" smtClean="0"/>
              <a:t>30/10/2013</a:t>
            </a:fld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76B2-8328-4F0D-BAB6-6367623243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42F304-8DC9-47ED-B717-8804B4DA97DB}" type="datetimeFigureOut">
              <a:rPr lang="fr-FR" smtClean="0"/>
              <a:t>30/10/2013</a:t>
            </a:fld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76B2-8328-4F0D-BAB6-6367623243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42F304-8DC9-47ED-B717-8804B4DA97DB}" type="datetimeFigureOut">
              <a:rPr lang="fr-FR" smtClean="0"/>
              <a:t>30/10/2013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76B2-8328-4F0D-BAB6-6367623243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42F304-8DC9-47ED-B717-8804B4DA97DB}" type="datetimeFigureOut">
              <a:rPr lang="fr-FR" smtClean="0"/>
              <a:t>30/10/2013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76B2-8328-4F0D-BAB6-6367623243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fld id="{7E42F304-8DC9-47ED-B717-8804B4DA97DB}" type="datetimeFigureOut">
              <a:rPr lang="fr-FR" smtClean="0"/>
              <a:t>30/10/2013</a:t>
            </a:fld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fld id="{DF9176B2-8328-4F0D-BAB6-6367623243E5}" type="slidenum">
              <a:rPr lang="fr-FR" smtClean="0"/>
              <a:t>‹N°›</a:t>
            </a:fld>
            <a:endParaRPr lang="fr-FR"/>
          </a:p>
        </p:txBody>
      </p:sp>
      <p:pic>
        <p:nvPicPr>
          <p:cNvPr id="1031" name="Image 7" descr="bas copy.jpg"/>
          <p:cNvPicPr>
            <a:picLocks noChangeAspect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5726113"/>
            <a:ext cx="9144000" cy="113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Image 11" descr="ONE-CMJNlog.png"/>
          <p:cNvPicPr>
            <a:picLocks noChangeAspect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6200" y="6143625"/>
            <a:ext cx="135255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Image 9" descr="certif_aja-one.png"/>
          <p:cNvPicPr>
            <a:picLocks noChangeAspect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8358188" y="6229350"/>
            <a:ext cx="78581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Image 6" descr="haut.jpg"/>
          <p:cNvPicPr>
            <a:picLocks noChangeAspect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0" y="0"/>
            <a:ext cx="91440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691" r:id="rId1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130A6-95EE-4CB1-936F-A637565F64AE}" type="datetimeFigureOut">
              <a:rPr lang="fr-FR" smtClean="0"/>
              <a:t>30/10/2013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C3BEC-C24A-4D8D-BC4F-407FF2BB8FF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0" name="Text Box 4"/>
          <p:cNvSpPr txBox="1">
            <a:spLocks noChangeArrowheads="1"/>
          </p:cNvSpPr>
          <p:nvPr/>
        </p:nvSpPr>
        <p:spPr bwMode="auto">
          <a:xfrm>
            <a:off x="468313" y="2852738"/>
            <a:ext cx="8316912" cy="142410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 anchorCtr="1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  <a:p>
            <a:r>
              <a:rPr lang="fr-FR" sz="8000" b="1" dirty="0">
                <a:solidFill>
                  <a:srgbClr val="008000"/>
                </a:solidFill>
                <a:latin typeface="Arial" charset="0"/>
                <a:cs typeface="Arial" charset="0"/>
              </a:rPr>
              <a:t>ONE   à  ANOSY</a:t>
            </a:r>
            <a:endParaRPr lang="fr-FR" sz="80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228600" y="1143000"/>
            <a:ext cx="8610600" cy="1062038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812800" indent="-812800" algn="ctr">
              <a:buClr>
                <a:schemeClr val="tx1"/>
              </a:buClr>
              <a:buFont typeface="Wingdings" pitchFamily="2" charset="2"/>
              <a:buNone/>
            </a:pPr>
            <a:r>
              <a:rPr lang="fr-FR" sz="2400" b="1" dirty="0">
                <a:latin typeface="Comic Sans MS" pitchFamily="66" charset="0"/>
                <a:cs typeface="Times New Roman" pitchFamily="18" charset="0"/>
              </a:rPr>
              <a:t>« veiller à ce que les activités économiques et de développement ne se fassent </a:t>
            </a:r>
            <a:r>
              <a:rPr lang="fr-FR" sz="2400" b="1" dirty="0" smtClean="0">
                <a:latin typeface="Comic Sans MS" pitchFamily="66" charset="0"/>
                <a:cs typeface="Times New Roman" pitchFamily="18" charset="0"/>
              </a:rPr>
              <a:t>pas au </a:t>
            </a:r>
            <a:r>
              <a:rPr lang="fr-FR" sz="2400" b="1" dirty="0">
                <a:latin typeface="Comic Sans MS" pitchFamily="66" charset="0"/>
                <a:cs typeface="Times New Roman" pitchFamily="18" charset="0"/>
              </a:rPr>
              <a:t>détriment de l’environnement »</a:t>
            </a:r>
            <a:r>
              <a:rPr lang="fr-FR" sz="2400" dirty="0">
                <a:latin typeface="Arial" charset="0"/>
                <a:cs typeface="Times New Roman" pitchFamily="18" charset="0"/>
              </a:rPr>
              <a:t> </a:t>
            </a:r>
          </a:p>
        </p:txBody>
      </p:sp>
      <p:sp>
        <p:nvSpPr>
          <p:cNvPr id="204803" name="Rectangle 3"/>
          <p:cNvSpPr>
            <a:spLocks noChangeArrowheads="1"/>
          </p:cNvSpPr>
          <p:nvPr/>
        </p:nvSpPr>
        <p:spPr bwMode="auto">
          <a:xfrm>
            <a:off x="0" y="304800"/>
            <a:ext cx="9144000" cy="636588"/>
          </a:xfrm>
          <a:prstGeom prst="rect">
            <a:avLst/>
          </a:prstGeom>
          <a:noFill/>
          <a:ln w="38100" cap="flat" cmpd="sng">
            <a:noFill/>
            <a:prstDash val="solid"/>
            <a:miter lim="800000"/>
            <a:headEnd/>
            <a:tailEnd/>
          </a:ln>
        </p:spPr>
        <p:txBody>
          <a:bodyPr lIns="90000" tIns="46800" rIns="90000" bIns="46800" anchor="ctr" anchorCtr="1"/>
          <a:lstStyle/>
          <a:p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Mission et mandats de l’ONE</a:t>
            </a:r>
          </a:p>
        </p:txBody>
      </p:sp>
      <p:sp>
        <p:nvSpPr>
          <p:cNvPr id="204804" name="Text Box 4"/>
          <p:cNvSpPr txBox="1">
            <a:spLocks noChangeArrowheads="1"/>
          </p:cNvSpPr>
          <p:nvPr/>
        </p:nvSpPr>
        <p:spPr bwMode="auto">
          <a:xfrm>
            <a:off x="395288" y="2565400"/>
            <a:ext cx="8316912" cy="449571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 anchorCtr="1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fr-FR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prévention </a:t>
            </a:r>
            <a:r>
              <a:rPr lang="fr-FR" b="1" dirty="0">
                <a:solidFill>
                  <a:schemeClr val="tx1"/>
                </a:solidFill>
                <a:latin typeface="Arial" charset="0"/>
                <a:cs typeface="Arial" charset="0"/>
              </a:rPr>
              <a:t>des risques et la lutte contre la pollution </a:t>
            </a:r>
            <a:r>
              <a:rPr lang="fr-FR" dirty="0">
                <a:solidFill>
                  <a:schemeClr val="tx1"/>
                </a:solidFill>
              </a:rPr>
              <a:t>mise en application du décret MECIE</a:t>
            </a:r>
            <a:endParaRPr lang="fr-FR" b="1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514350" indent="-514350" algn="l">
              <a:buFont typeface="+mj-lt"/>
              <a:buAutoNum type="arabicPeriod"/>
            </a:pPr>
            <a:endParaRPr lang="fr-FR" b="1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fr-FR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gestion </a:t>
            </a:r>
            <a:r>
              <a:rPr lang="fr-FR" b="1" dirty="0">
                <a:solidFill>
                  <a:schemeClr val="tx1"/>
                </a:solidFill>
                <a:latin typeface="Arial" charset="0"/>
                <a:cs typeface="Arial" charset="0"/>
              </a:rPr>
              <a:t>du système d’information environnementale</a:t>
            </a:r>
            <a:r>
              <a:rPr lang="fr-FR" dirty="0">
                <a:solidFill>
                  <a:schemeClr val="tx1"/>
                </a:solidFill>
              </a:rPr>
              <a:t> production d’outil d’aide à la décision  pour une meilleure prise en compte de l’environnement dans les politiques de </a:t>
            </a:r>
            <a:r>
              <a:rPr lang="fr-FR" dirty="0" smtClean="0">
                <a:solidFill>
                  <a:schemeClr val="tx1"/>
                </a:solidFill>
              </a:rPr>
              <a:t>développement</a:t>
            </a:r>
          </a:p>
          <a:p>
            <a:pPr marL="514350" indent="-514350" algn="l">
              <a:buFont typeface="+mj-lt"/>
              <a:buAutoNum type="arabicPeriod"/>
            </a:pPr>
            <a:endParaRPr lang="fr-FR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fr-FR" sz="3200" b="1" dirty="0" smtClean="0">
                <a:solidFill>
                  <a:schemeClr val="tx1"/>
                </a:solidFill>
              </a:rPr>
              <a:t>labellisation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smtClean="0"/>
              <a:t> </a:t>
            </a: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Oval 2"/>
          <p:cNvSpPr>
            <a:spLocks noChangeArrowheads="1"/>
          </p:cNvSpPr>
          <p:nvPr/>
        </p:nvSpPr>
        <p:spPr bwMode="auto">
          <a:xfrm>
            <a:off x="323850" y="163831"/>
            <a:ext cx="8353425" cy="1794827"/>
          </a:xfrm>
          <a:prstGeom prst="ellipse">
            <a:avLst/>
          </a:pr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38100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r>
              <a:rPr lang="fr-FR" sz="2400" b="1" dirty="0" smtClean="0">
                <a:latin typeface="Arial" charset="0"/>
              </a:rPr>
              <a:t>Un des objectifs spécifiques</a:t>
            </a:r>
            <a:r>
              <a:rPr lang="fr-FR" sz="2400" dirty="0">
                <a:latin typeface="Arial" charset="0"/>
              </a:rPr>
              <a:t> </a:t>
            </a:r>
          </a:p>
          <a:p>
            <a:r>
              <a:rPr lang="fr-FR" sz="2400" i="1" dirty="0">
                <a:latin typeface="Arial" charset="0"/>
              </a:rPr>
              <a:t>«</a:t>
            </a:r>
            <a:r>
              <a:rPr lang="fr-FR" sz="2400" dirty="0">
                <a:latin typeface="Arial" charset="0"/>
              </a:rPr>
              <a:t> Les évaluations environnementales sont utilisées efficacement pour la protection des habitats sensibles »</a:t>
            </a:r>
            <a:r>
              <a:rPr lang="fr-FR" sz="2400" i="1" dirty="0">
                <a:latin typeface="Arial" charset="0"/>
              </a:rPr>
              <a:t> </a:t>
            </a:r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4710113" y="2105025"/>
            <a:ext cx="2160587" cy="2232025"/>
          </a:xfrm>
          <a:prstGeom prst="rect">
            <a:avLst/>
          </a:prstGeom>
          <a:gradFill rotWithShape="0">
            <a:gsLst>
              <a:gs pos="0">
                <a:srgbClr val="99CC00"/>
              </a:gs>
              <a:gs pos="50000">
                <a:srgbClr val="FFFFFF"/>
              </a:gs>
              <a:gs pos="100000">
                <a:srgbClr val="99CC00"/>
              </a:gs>
            </a:gsLst>
            <a:lin ang="54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r>
              <a:rPr lang="fr-FR" sz="2000"/>
              <a:t>Rés 3</a:t>
            </a:r>
          </a:p>
          <a:p>
            <a:r>
              <a:rPr lang="fr-FR" sz="2000"/>
              <a:t>La capacité nationale et régionale en évaluation environnementale est renforcée </a:t>
            </a:r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179388" y="2133600"/>
            <a:ext cx="2160587" cy="2232025"/>
          </a:xfrm>
          <a:prstGeom prst="rect">
            <a:avLst/>
          </a:prstGeom>
          <a:gradFill rotWithShape="0">
            <a:gsLst>
              <a:gs pos="0">
                <a:srgbClr val="99CC00"/>
              </a:gs>
              <a:gs pos="50000">
                <a:srgbClr val="FFFFFF"/>
              </a:gs>
              <a:gs pos="100000">
                <a:srgbClr val="99CC00"/>
              </a:gs>
            </a:gsLst>
            <a:lin ang="54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r>
              <a:rPr lang="fr-FR" sz="2000" dirty="0" err="1"/>
              <a:t>Rés</a:t>
            </a:r>
            <a:r>
              <a:rPr lang="fr-FR" sz="2000" dirty="0"/>
              <a:t> 1</a:t>
            </a:r>
          </a:p>
          <a:p>
            <a:r>
              <a:rPr lang="fr-FR" sz="2000" dirty="0"/>
              <a:t>Les mesures environnementales sont intégrées dans les programmes de développement régionaux 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2411413" y="2133600"/>
            <a:ext cx="2160587" cy="2232025"/>
          </a:xfrm>
          <a:prstGeom prst="rect">
            <a:avLst/>
          </a:prstGeom>
          <a:gradFill rotWithShape="0">
            <a:gsLst>
              <a:gs pos="0">
                <a:srgbClr val="99CC00"/>
              </a:gs>
              <a:gs pos="50000">
                <a:srgbClr val="FFFFFF"/>
              </a:gs>
              <a:gs pos="100000">
                <a:srgbClr val="99CC00"/>
              </a:gs>
            </a:gsLst>
            <a:lin ang="54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r>
              <a:rPr lang="fr-FR" sz="2000" dirty="0" err="1"/>
              <a:t>Rés</a:t>
            </a:r>
            <a:r>
              <a:rPr lang="fr-FR" sz="2000" dirty="0"/>
              <a:t> 2</a:t>
            </a:r>
          </a:p>
          <a:p>
            <a:r>
              <a:rPr lang="fr-FR" sz="2000" dirty="0"/>
              <a:t>Les mesures environnementales sont prescrites pour les investissements dans les </a:t>
            </a:r>
            <a:r>
              <a:rPr lang="fr-FR" sz="2000" dirty="0" smtClean="0"/>
              <a:t>Zones spéciaux</a:t>
            </a:r>
            <a:endParaRPr lang="fr-FR" sz="2000" dirty="0"/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6983413" y="2105025"/>
            <a:ext cx="2160587" cy="2232025"/>
          </a:xfrm>
          <a:prstGeom prst="rect">
            <a:avLst/>
          </a:prstGeom>
          <a:gradFill rotWithShape="0">
            <a:gsLst>
              <a:gs pos="0">
                <a:srgbClr val="99CC00"/>
              </a:gs>
              <a:gs pos="50000">
                <a:srgbClr val="FFFFFF"/>
              </a:gs>
              <a:gs pos="100000">
                <a:srgbClr val="99CC00"/>
              </a:gs>
            </a:gsLst>
            <a:lin ang="54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r>
              <a:rPr lang="fr-FR" sz="2000"/>
              <a:t>Rés 4</a:t>
            </a:r>
          </a:p>
          <a:p>
            <a:r>
              <a:rPr lang="fr-FR" sz="2000"/>
              <a:t>Les capacités de l’ONE comme Guichet unique de l’Ev. Env sont renforcées </a:t>
            </a: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179388" y="4581525"/>
            <a:ext cx="8964612" cy="1152525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rgbClr val="FFFFFF"/>
              </a:gs>
              <a:gs pos="100000">
                <a:schemeClr val="accent2"/>
              </a:gs>
            </a:gsLst>
            <a:lin ang="54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r>
              <a:rPr lang="fr-FR" sz="1800" b="1" u="sng" dirty="0">
                <a:latin typeface="Arial" charset="0"/>
              </a:rPr>
              <a:t>Zone d’intervention</a:t>
            </a:r>
            <a:endParaRPr lang="fr-FR" sz="1800" dirty="0">
              <a:latin typeface="Arial" charset="0"/>
            </a:endParaRPr>
          </a:p>
          <a:p>
            <a:endParaRPr lang="fr-FR" sz="1800" dirty="0">
              <a:latin typeface="Arial" charset="0"/>
            </a:endParaRPr>
          </a:p>
          <a:p>
            <a:pPr algn="l"/>
            <a:r>
              <a:rPr lang="fr-FR" sz="1600" b="1" i="1" dirty="0" smtClean="0">
                <a:latin typeface="Arial" charset="0"/>
              </a:rPr>
              <a:t>Tout Madagascar</a:t>
            </a:r>
            <a:endParaRPr lang="fr-FR" sz="18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animBg="1"/>
      <p:bldP spid="177156" grpId="0" animBg="1"/>
      <p:bldP spid="177157" grpId="0" animBg="1"/>
      <p:bldP spid="177158" grpId="0" animBg="1"/>
      <p:bldP spid="17715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Oval 2"/>
          <p:cNvSpPr>
            <a:spLocks noChangeArrowheads="1"/>
          </p:cNvSpPr>
          <p:nvPr/>
        </p:nvSpPr>
        <p:spPr bwMode="auto">
          <a:xfrm>
            <a:off x="539552" y="332656"/>
            <a:ext cx="4032448" cy="576263"/>
          </a:xfrm>
          <a:prstGeom prst="ellipse">
            <a:avLst/>
          </a:prstGeom>
          <a:gradFill rotWithShape="0">
            <a:gsLst>
              <a:gs pos="0">
                <a:srgbClr val="99CC00"/>
              </a:gs>
              <a:gs pos="50000">
                <a:srgbClr val="FFFFFF"/>
              </a:gs>
              <a:gs pos="100000">
                <a:srgbClr val="99CC00"/>
              </a:gs>
            </a:gsLst>
            <a:lin ang="5400000" scaled="1"/>
          </a:gradFill>
          <a:ln w="38100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r>
              <a:rPr lang="fr-FR" sz="1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NOS REALISATIONS GLOBALES</a:t>
            </a:r>
            <a:endParaRPr lang="fr-FR" sz="18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178180" name="AutoShape 4"/>
          <p:cNvSpPr>
            <a:spLocks noChangeAspect="1" noChangeArrowheads="1"/>
          </p:cNvSpPr>
          <p:nvPr/>
        </p:nvSpPr>
        <p:spPr bwMode="auto">
          <a:xfrm>
            <a:off x="301625" y="1341438"/>
            <a:ext cx="2155825" cy="63341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9CC00"/>
              </a:gs>
              <a:gs pos="50000">
                <a:srgbClr val="FFFFFF"/>
              </a:gs>
              <a:gs pos="100000">
                <a:srgbClr val="99CC00"/>
              </a:gs>
            </a:gsLst>
            <a:lin ang="5400000" scaled="1"/>
          </a:gradFill>
          <a:ln w="38100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/>
            <a:r>
              <a:rPr lang="fr-FR" sz="2000"/>
              <a:t>1- Développement des compétences</a:t>
            </a:r>
          </a:p>
        </p:txBody>
      </p:sp>
      <p:sp>
        <p:nvSpPr>
          <p:cNvPr id="178181" name="AutoShape 5"/>
          <p:cNvSpPr>
            <a:spLocks noChangeArrowheads="1"/>
          </p:cNvSpPr>
          <p:nvPr/>
        </p:nvSpPr>
        <p:spPr bwMode="auto">
          <a:xfrm>
            <a:off x="296863" y="2986088"/>
            <a:ext cx="2133600" cy="63341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9CC00"/>
              </a:gs>
              <a:gs pos="50000">
                <a:srgbClr val="FFFFFF"/>
              </a:gs>
              <a:gs pos="100000">
                <a:srgbClr val="99CC00"/>
              </a:gs>
            </a:gsLst>
            <a:lin ang="5400000" scaled="1"/>
          </a:gradFill>
          <a:ln w="38100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/>
            <a:r>
              <a:rPr lang="fr-FR" sz="2000"/>
              <a:t>2- Développement outils</a:t>
            </a:r>
          </a:p>
        </p:txBody>
      </p:sp>
      <p:sp>
        <p:nvSpPr>
          <p:cNvPr id="178182" name="AutoShape 6"/>
          <p:cNvSpPr>
            <a:spLocks noChangeArrowheads="1"/>
          </p:cNvSpPr>
          <p:nvPr/>
        </p:nvSpPr>
        <p:spPr bwMode="auto">
          <a:xfrm>
            <a:off x="323850" y="4724400"/>
            <a:ext cx="2125663" cy="6334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9CC00"/>
              </a:gs>
              <a:gs pos="50000">
                <a:srgbClr val="FFFFFF"/>
              </a:gs>
              <a:gs pos="100000">
                <a:srgbClr val="99CC00"/>
              </a:gs>
            </a:gsLst>
            <a:lin ang="5400000" scaled="1"/>
          </a:gradFill>
          <a:ln w="38100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/>
            <a:r>
              <a:rPr lang="fr-FR" sz="2000"/>
              <a:t>3- Participation et appropriation</a:t>
            </a:r>
          </a:p>
        </p:txBody>
      </p:sp>
      <p:cxnSp>
        <p:nvCxnSpPr>
          <p:cNvPr id="178183" name="AutoShape 7"/>
          <p:cNvCxnSpPr>
            <a:cxnSpLocks noChangeShapeType="1"/>
          </p:cNvCxnSpPr>
          <p:nvPr/>
        </p:nvCxnSpPr>
        <p:spPr bwMode="auto">
          <a:xfrm rot="16200000" flipH="1">
            <a:off x="2913063" y="2252663"/>
            <a:ext cx="1587" cy="1587"/>
          </a:xfrm>
          <a:prstGeom prst="bentConnector3">
            <a:avLst>
              <a:gd name="adj1" fmla="val 14400000"/>
            </a:avLst>
          </a:prstGeom>
          <a:noFill/>
          <a:ln w="38100">
            <a:noFill/>
            <a:miter lim="800000"/>
            <a:headEnd/>
            <a:tailEnd type="triangle" w="med" len="med"/>
          </a:ln>
          <a:effectLst/>
        </p:spPr>
      </p:cxnSp>
      <p:sp>
        <p:nvSpPr>
          <p:cNvPr id="178184" name="Rectangle 8"/>
          <p:cNvSpPr>
            <a:spLocks noChangeArrowheads="1"/>
          </p:cNvSpPr>
          <p:nvPr/>
        </p:nvSpPr>
        <p:spPr bwMode="auto">
          <a:xfrm>
            <a:off x="1525588" y="2133600"/>
            <a:ext cx="1800225" cy="287338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rgbClr val="FFFFFF"/>
              </a:gs>
              <a:gs pos="100000">
                <a:schemeClr val="accent2"/>
              </a:gs>
            </a:gsLst>
            <a:lin ang="54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/>
            <a:r>
              <a:rPr lang="fr-FR" sz="1800"/>
              <a:t>Information</a:t>
            </a:r>
          </a:p>
        </p:txBody>
      </p:sp>
      <p:sp>
        <p:nvSpPr>
          <p:cNvPr id="178185" name="Rectangle 9"/>
          <p:cNvSpPr>
            <a:spLocks noChangeArrowheads="1"/>
          </p:cNvSpPr>
          <p:nvPr/>
        </p:nvSpPr>
        <p:spPr bwMode="auto">
          <a:xfrm>
            <a:off x="1535113" y="2486025"/>
            <a:ext cx="1800225" cy="287338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rgbClr val="FFFFFF"/>
              </a:gs>
              <a:gs pos="100000">
                <a:schemeClr val="accent2"/>
              </a:gs>
            </a:gsLst>
            <a:lin ang="54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/>
            <a:r>
              <a:rPr lang="fr-FR" sz="1800"/>
              <a:t>Formation</a:t>
            </a:r>
          </a:p>
        </p:txBody>
      </p:sp>
      <p:sp>
        <p:nvSpPr>
          <p:cNvPr id="178186" name="Rectangle 10"/>
          <p:cNvSpPr>
            <a:spLocks noChangeArrowheads="1"/>
          </p:cNvSpPr>
          <p:nvPr/>
        </p:nvSpPr>
        <p:spPr bwMode="auto">
          <a:xfrm>
            <a:off x="1520825" y="3778250"/>
            <a:ext cx="1800225" cy="287338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rgbClr val="FFFFFF"/>
              </a:gs>
              <a:gs pos="100000">
                <a:schemeClr val="accent2"/>
              </a:gs>
            </a:gsLst>
            <a:lin ang="54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/>
            <a:r>
              <a:rPr lang="fr-FR" sz="1800"/>
              <a:t>Prescriptions</a:t>
            </a:r>
          </a:p>
        </p:txBody>
      </p:sp>
      <p:sp>
        <p:nvSpPr>
          <p:cNvPr id="178187" name="Rectangle 11"/>
          <p:cNvSpPr>
            <a:spLocks noChangeArrowheads="1"/>
          </p:cNvSpPr>
          <p:nvPr/>
        </p:nvSpPr>
        <p:spPr bwMode="auto">
          <a:xfrm>
            <a:off x="1520825" y="4156075"/>
            <a:ext cx="1800225" cy="287338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rgbClr val="FFFFFF"/>
              </a:gs>
              <a:gs pos="100000">
                <a:schemeClr val="accent2"/>
              </a:gs>
            </a:gsLst>
            <a:lin ang="54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/>
            <a:r>
              <a:rPr lang="fr-FR" sz="1800"/>
              <a:t>Pré-screening</a:t>
            </a:r>
          </a:p>
        </p:txBody>
      </p:sp>
      <p:sp>
        <p:nvSpPr>
          <p:cNvPr id="178188" name="Rectangle 12"/>
          <p:cNvSpPr>
            <a:spLocks noChangeArrowheads="1"/>
          </p:cNvSpPr>
          <p:nvPr/>
        </p:nvSpPr>
        <p:spPr bwMode="auto">
          <a:xfrm>
            <a:off x="1476374" y="5491163"/>
            <a:ext cx="2015505" cy="288925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rgbClr val="FFFFFF"/>
              </a:gs>
              <a:gs pos="100000">
                <a:schemeClr val="accent2"/>
              </a:gs>
            </a:gsLst>
            <a:lin ang="54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/>
            <a:r>
              <a:rPr lang="fr-FR" sz="1800" dirty="0" smtClean="0"/>
              <a:t>Evaluation dossiers</a:t>
            </a:r>
            <a:endParaRPr lang="fr-FR" sz="1800" dirty="0"/>
          </a:p>
        </p:txBody>
      </p:sp>
      <p:sp>
        <p:nvSpPr>
          <p:cNvPr id="178189" name="Rectangle 13"/>
          <p:cNvSpPr>
            <a:spLocks noChangeArrowheads="1"/>
          </p:cNvSpPr>
          <p:nvPr/>
        </p:nvSpPr>
        <p:spPr bwMode="auto">
          <a:xfrm>
            <a:off x="1475656" y="6237312"/>
            <a:ext cx="1800225" cy="287338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rgbClr val="FFFFFF"/>
              </a:gs>
              <a:gs pos="100000">
                <a:schemeClr val="accent2"/>
              </a:gs>
            </a:gsLst>
            <a:lin ang="54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/>
            <a:r>
              <a:rPr lang="fr-FR" sz="1800"/>
              <a:t>Plateforme</a:t>
            </a:r>
          </a:p>
        </p:txBody>
      </p:sp>
      <p:sp>
        <p:nvSpPr>
          <p:cNvPr id="178190" name="AutoShape 14"/>
          <p:cNvSpPr>
            <a:spLocks noChangeArrowheads="1"/>
          </p:cNvSpPr>
          <p:nvPr/>
        </p:nvSpPr>
        <p:spPr bwMode="auto">
          <a:xfrm>
            <a:off x="3995738" y="2070100"/>
            <a:ext cx="2160438" cy="719138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rgbClr val="99CC00"/>
              </a:gs>
              <a:gs pos="50000">
                <a:srgbClr val="FFFFFF"/>
              </a:gs>
              <a:gs pos="100000">
                <a:srgbClr val="99CC00"/>
              </a:gs>
            </a:gsLst>
            <a:lin ang="5400000" scaled="1"/>
          </a:gradFill>
          <a:ln w="38100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buFontTx/>
              <a:buChar char="-"/>
            </a:pPr>
            <a:r>
              <a:rPr lang="fr-FR" sz="1600" dirty="0"/>
              <a:t> TBE Régional</a:t>
            </a:r>
          </a:p>
          <a:p>
            <a:pPr algn="l">
              <a:buFontTx/>
              <a:buChar char="-"/>
            </a:pPr>
            <a:r>
              <a:rPr lang="fr-FR" sz="1600" dirty="0"/>
              <a:t> Kits pédagogiques</a:t>
            </a:r>
          </a:p>
          <a:p>
            <a:pPr algn="l">
              <a:buFontTx/>
              <a:buChar char="-"/>
            </a:pPr>
            <a:r>
              <a:rPr lang="fr-FR" sz="1600" dirty="0"/>
              <a:t> Formation </a:t>
            </a:r>
            <a:r>
              <a:rPr lang="fr-FR" sz="1600" dirty="0" smtClean="0"/>
              <a:t>partenaires</a:t>
            </a:r>
            <a:endParaRPr lang="fr-FR" sz="1600" dirty="0"/>
          </a:p>
        </p:txBody>
      </p:sp>
      <p:sp>
        <p:nvSpPr>
          <p:cNvPr id="178191" name="AutoShape 15"/>
          <p:cNvSpPr>
            <a:spLocks noChangeArrowheads="1"/>
          </p:cNvSpPr>
          <p:nvPr/>
        </p:nvSpPr>
        <p:spPr bwMode="auto">
          <a:xfrm>
            <a:off x="3995738" y="3663063"/>
            <a:ext cx="2160438" cy="1001899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rgbClr val="99CC00"/>
              </a:gs>
              <a:gs pos="50000">
                <a:srgbClr val="FFFFFF"/>
              </a:gs>
              <a:gs pos="100000">
                <a:srgbClr val="99CC00"/>
              </a:gs>
            </a:gsLst>
            <a:lin ang="5400000" scaled="1"/>
          </a:gradFill>
          <a:ln w="38100">
            <a:noFill/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l">
              <a:buFontTx/>
              <a:buChar char="-"/>
            </a:pPr>
            <a:r>
              <a:rPr lang="fr-FR" sz="1600" dirty="0"/>
              <a:t> Doc référence</a:t>
            </a:r>
          </a:p>
          <a:p>
            <a:pPr algn="l">
              <a:buFontTx/>
              <a:buChar char="-"/>
            </a:pPr>
            <a:r>
              <a:rPr lang="fr-FR" sz="1600" dirty="0"/>
              <a:t> Analyse diagnostic</a:t>
            </a:r>
          </a:p>
          <a:p>
            <a:pPr algn="l">
              <a:buFontTx/>
              <a:buChar char="-"/>
            </a:pPr>
            <a:r>
              <a:rPr lang="fr-FR" sz="1600" dirty="0"/>
              <a:t> </a:t>
            </a:r>
            <a:r>
              <a:rPr lang="fr-FR" sz="1600" dirty="0" smtClean="0"/>
              <a:t>PER</a:t>
            </a:r>
            <a:endParaRPr lang="fr-FR" sz="1600" dirty="0"/>
          </a:p>
          <a:p>
            <a:pPr algn="l">
              <a:buFontTx/>
              <a:buChar char="-"/>
            </a:pPr>
            <a:r>
              <a:rPr lang="fr-FR" sz="1600" dirty="0" smtClean="0"/>
              <a:t>CRM</a:t>
            </a:r>
            <a:endParaRPr lang="fr-FR" sz="1600" dirty="0"/>
          </a:p>
        </p:txBody>
      </p:sp>
      <p:sp>
        <p:nvSpPr>
          <p:cNvPr id="178192" name="AutoShape 16"/>
          <p:cNvSpPr>
            <a:spLocks noChangeArrowheads="1"/>
          </p:cNvSpPr>
          <p:nvPr/>
        </p:nvSpPr>
        <p:spPr bwMode="auto">
          <a:xfrm>
            <a:off x="3941763" y="5468749"/>
            <a:ext cx="1944687" cy="778252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rgbClr val="99CC00"/>
              </a:gs>
              <a:gs pos="50000">
                <a:srgbClr val="FFFFFF"/>
              </a:gs>
              <a:gs pos="100000">
                <a:srgbClr val="99CC00"/>
              </a:gs>
            </a:gsLst>
            <a:lin ang="5400000" scaled="1"/>
          </a:gradFill>
          <a:ln w="38100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buFontTx/>
              <a:buChar char="-"/>
            </a:pPr>
            <a:r>
              <a:rPr lang="fr-FR" sz="1600" dirty="0"/>
              <a:t> Cahier de </a:t>
            </a:r>
            <a:r>
              <a:rPr lang="fr-FR" sz="1600" dirty="0" smtClean="0"/>
              <a:t>charge /18</a:t>
            </a:r>
            <a:endParaRPr lang="fr-FR" sz="1600" dirty="0"/>
          </a:p>
          <a:p>
            <a:pPr algn="l"/>
            <a:r>
              <a:rPr lang="fr-FR" sz="1600" dirty="0"/>
              <a:t> </a:t>
            </a:r>
            <a:r>
              <a:rPr lang="fr-FR" sz="1600" dirty="0" smtClean="0"/>
              <a:t> CSER- CLL</a:t>
            </a:r>
            <a:endParaRPr lang="fr-FR" sz="1600" dirty="0"/>
          </a:p>
        </p:txBody>
      </p:sp>
      <p:sp>
        <p:nvSpPr>
          <p:cNvPr id="178193" name="AutoShape 17"/>
          <p:cNvSpPr>
            <a:spLocks noChangeArrowheads="1"/>
          </p:cNvSpPr>
          <p:nvPr/>
        </p:nvSpPr>
        <p:spPr bwMode="auto">
          <a:xfrm>
            <a:off x="6543675" y="2057400"/>
            <a:ext cx="2233613" cy="744538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rgbClr val="FF9933"/>
              </a:gs>
              <a:gs pos="50000">
                <a:srgbClr val="FFFFFF"/>
              </a:gs>
              <a:gs pos="100000">
                <a:srgbClr val="FF9933"/>
              </a:gs>
            </a:gsLst>
            <a:lin ang="5400000" scaled="1"/>
          </a:gradFill>
          <a:ln w="38100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/>
            <a:r>
              <a:rPr lang="fr-FR" sz="1600"/>
              <a:t>Continuation renforcement capacités des partenaires</a:t>
            </a:r>
          </a:p>
        </p:txBody>
      </p:sp>
      <p:sp>
        <p:nvSpPr>
          <p:cNvPr id="178194" name="AutoShape 18"/>
          <p:cNvSpPr>
            <a:spLocks noChangeArrowheads="1"/>
          </p:cNvSpPr>
          <p:nvPr/>
        </p:nvSpPr>
        <p:spPr bwMode="auto">
          <a:xfrm>
            <a:off x="6516688" y="3998533"/>
            <a:ext cx="2233612" cy="330958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rgbClr val="FF9933"/>
              </a:gs>
              <a:gs pos="50000">
                <a:srgbClr val="FFFFFF"/>
              </a:gs>
              <a:gs pos="100000">
                <a:srgbClr val="FF9933"/>
              </a:gs>
            </a:gsLst>
            <a:lin ang="5400000" scaled="1"/>
          </a:gradFill>
          <a:ln w="38100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/>
            <a:r>
              <a:rPr lang="fr-FR" sz="1600" dirty="0" smtClean="0"/>
              <a:t>CHM</a:t>
            </a:r>
            <a:endParaRPr lang="fr-FR" sz="1600" dirty="0"/>
          </a:p>
        </p:txBody>
      </p:sp>
      <p:sp>
        <p:nvSpPr>
          <p:cNvPr id="178195" name="AutoShape 19"/>
          <p:cNvSpPr>
            <a:spLocks noChangeArrowheads="1"/>
          </p:cNvSpPr>
          <p:nvPr/>
        </p:nvSpPr>
        <p:spPr bwMode="auto">
          <a:xfrm>
            <a:off x="6573838" y="5356133"/>
            <a:ext cx="2233612" cy="1001899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rgbClr val="FF9933"/>
              </a:gs>
              <a:gs pos="50000">
                <a:srgbClr val="FFFFFF"/>
              </a:gs>
              <a:gs pos="100000">
                <a:srgbClr val="FF9933"/>
              </a:gs>
            </a:gsLst>
            <a:lin ang="5400000" scaled="1"/>
          </a:gradFill>
          <a:ln w="38100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/>
            <a:r>
              <a:rPr lang="fr-FR" sz="1600" dirty="0"/>
              <a:t>Développement et renforcement </a:t>
            </a:r>
            <a:r>
              <a:rPr lang="fr-FR" sz="1600" dirty="0" smtClean="0"/>
              <a:t>système  d’évaluation et de suivi : outils et structures</a:t>
            </a:r>
            <a:endParaRPr lang="fr-FR" sz="1600" dirty="0"/>
          </a:p>
        </p:txBody>
      </p:sp>
      <p:sp>
        <p:nvSpPr>
          <p:cNvPr id="178196" name="AutoShape 20"/>
          <p:cNvSpPr>
            <a:spLocks noChangeArrowheads="1"/>
          </p:cNvSpPr>
          <p:nvPr/>
        </p:nvSpPr>
        <p:spPr bwMode="auto">
          <a:xfrm>
            <a:off x="6218238" y="1008063"/>
            <a:ext cx="2808287" cy="503237"/>
          </a:xfrm>
          <a:custGeom>
            <a:avLst/>
            <a:gdLst>
              <a:gd name="G0" fmla="+- 18523 0 0"/>
              <a:gd name="G1" fmla="+- 5383 0 0"/>
              <a:gd name="G2" fmla="+- 21600 0 5383"/>
              <a:gd name="G3" fmla="+- 10800 0 5383"/>
              <a:gd name="G4" fmla="+- 21600 0 18523"/>
              <a:gd name="G5" fmla="*/ G4 G3 10800"/>
              <a:gd name="G6" fmla="+- 21600 0 G5"/>
              <a:gd name="T0" fmla="*/ 18523 w 21600"/>
              <a:gd name="T1" fmla="*/ 0 h 21600"/>
              <a:gd name="T2" fmla="*/ 0 w 21600"/>
              <a:gd name="T3" fmla="*/ 10800 h 21600"/>
              <a:gd name="T4" fmla="*/ 18523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523" y="0"/>
                </a:moveTo>
                <a:lnTo>
                  <a:pt x="18523" y="5383"/>
                </a:lnTo>
                <a:lnTo>
                  <a:pt x="3375" y="5383"/>
                </a:lnTo>
                <a:lnTo>
                  <a:pt x="3375" y="16217"/>
                </a:lnTo>
                <a:lnTo>
                  <a:pt x="18523" y="16217"/>
                </a:lnTo>
                <a:lnTo>
                  <a:pt x="18523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383"/>
                </a:moveTo>
                <a:lnTo>
                  <a:pt x="1350" y="16217"/>
                </a:lnTo>
                <a:lnTo>
                  <a:pt x="2700" y="16217"/>
                </a:lnTo>
                <a:lnTo>
                  <a:pt x="2700" y="5383"/>
                </a:lnTo>
                <a:close/>
              </a:path>
              <a:path w="21600" h="21600">
                <a:moveTo>
                  <a:pt x="0" y="5383"/>
                </a:moveTo>
                <a:lnTo>
                  <a:pt x="0" y="16217"/>
                </a:lnTo>
                <a:lnTo>
                  <a:pt x="675" y="16217"/>
                </a:lnTo>
                <a:lnTo>
                  <a:pt x="675" y="5383"/>
                </a:lnTo>
                <a:close/>
              </a:path>
            </a:pathLst>
          </a:custGeom>
          <a:gradFill rotWithShape="1">
            <a:gsLst>
              <a:gs pos="0">
                <a:srgbClr val="FFFFFF">
                  <a:alpha val="95000"/>
                </a:srgbClr>
              </a:gs>
              <a:gs pos="100000">
                <a:srgbClr val="FF9900"/>
              </a:gs>
            </a:gsLst>
            <a:lin ang="0" scaled="1"/>
          </a:gradFill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r>
              <a:rPr lang="fr-FR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PERSPECTIVES </a:t>
            </a:r>
          </a:p>
        </p:txBody>
      </p:sp>
      <p:sp>
        <p:nvSpPr>
          <p:cNvPr id="178197" name="Rectangle 21"/>
          <p:cNvSpPr>
            <a:spLocks noChangeArrowheads="1"/>
          </p:cNvSpPr>
          <p:nvPr/>
        </p:nvSpPr>
        <p:spPr bwMode="auto">
          <a:xfrm>
            <a:off x="3995738" y="1125538"/>
            <a:ext cx="2016125" cy="252412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100000">
                <a:srgbClr val="FFFFFF"/>
              </a:gs>
            </a:gsLst>
            <a:lin ang="0" scaled="1"/>
          </a:gradFill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r>
              <a:rPr lang="fr-FR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REALISE</a:t>
            </a:r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1475656" y="5877272"/>
            <a:ext cx="2015505" cy="288925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rgbClr val="FFFFFF"/>
              </a:gs>
              <a:gs pos="100000">
                <a:schemeClr val="accent2"/>
              </a:gs>
            </a:gsLst>
            <a:lin ang="54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/>
            <a:r>
              <a:rPr lang="fr-FR" sz="1800" dirty="0" smtClean="0"/>
              <a:t>Suivi des CCE</a:t>
            </a:r>
            <a:endParaRPr lang="fr-FR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8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8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8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8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8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8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8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8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8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8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8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8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8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8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8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7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7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78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78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78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7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7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7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0" grpId="0" animBg="1"/>
      <p:bldP spid="178181" grpId="0" animBg="1"/>
      <p:bldP spid="178182" grpId="0" animBg="1"/>
      <p:bldP spid="178184" grpId="0" animBg="1"/>
      <p:bldP spid="178185" grpId="0" animBg="1"/>
      <p:bldP spid="178186" grpId="0" animBg="1"/>
      <p:bldP spid="178187" grpId="0" animBg="1"/>
      <p:bldP spid="178188" grpId="0" animBg="1"/>
      <p:bldP spid="178189" grpId="0" animBg="1"/>
      <p:bldP spid="178190" grpId="0" animBg="1"/>
      <p:bldP spid="178191" grpId="0" animBg="1"/>
      <p:bldP spid="178192" grpId="0" animBg="1"/>
      <p:bldP spid="178193" grpId="0" animBg="1"/>
      <p:bldP spid="178194" grpId="0" animBg="1"/>
      <p:bldP spid="178195" grpId="0" animBg="1"/>
      <p:bldP spid="178196" grpId="0" animBg="1"/>
      <p:bldP spid="178197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5619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fr-FR" sz="4000" dirty="0" smtClean="0"/>
              <a:t>LES POINTS SAILLANTS</a:t>
            </a:r>
            <a:endParaRPr lang="fr-FR" sz="4000" dirty="0"/>
          </a:p>
        </p:txBody>
      </p:sp>
      <p:graphicFrame>
        <p:nvGraphicFramePr>
          <p:cNvPr id="175155" name="Group 51"/>
          <p:cNvGraphicFramePr>
            <a:graphicFrameLocks noGrp="1"/>
          </p:cNvGraphicFramePr>
          <p:nvPr>
            <p:ph type="tbl" idx="1"/>
          </p:nvPr>
        </p:nvGraphicFramePr>
        <p:xfrm>
          <a:off x="395288" y="1052736"/>
          <a:ext cx="8229600" cy="4419385"/>
        </p:xfrm>
        <a:graphic>
          <a:graphicData uri="http://schemas.openxmlformats.org/drawingml/2006/table">
            <a:tbl>
              <a:tblPr/>
              <a:tblGrid>
                <a:gridCol w="3035300"/>
                <a:gridCol w="5194300"/>
              </a:tblGrid>
              <a:tr h="1656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Développement et renforcement des capacités en matière d’EIE  au niveau régional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ourier New" pitchFamily="49" charset="0"/>
                        <a:buNone/>
                        <a:tabLst>
                          <a:tab pos="201613" algn="l"/>
                          <a:tab pos="688975" algn="l"/>
                        </a:tabLst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Formation de compétences en EIE au niveau régional : CEL – CSER – autres techniciens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ourier New" pitchFamily="49" charset="0"/>
                        <a:buNone/>
                        <a:tabLst>
                          <a:tab pos="201613" algn="l"/>
                          <a:tab pos="688975" algn="l"/>
                        </a:tabLst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Information et communication  environnementale en utilisant les outils (Kit pédagogique, émissions radio et télé, mini-bibliothèque, CRM)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0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Système d’information environnemental au service de l’EIE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ourier New" pitchFamily="49" charset="0"/>
                        <a:buNone/>
                        <a:tabLst>
                          <a:tab pos="201613" algn="l"/>
                          <a:tab pos="688975" algn="l"/>
                        </a:tabLst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Développement et alimentation du système des indicateurs environnementaux régionaux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ourier New" pitchFamily="49" charset="0"/>
                        <a:buNone/>
                        <a:tabLst>
                          <a:tab pos="201613" algn="l"/>
                          <a:tab pos="688975" algn="l"/>
                        </a:tabLst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Carte des zones sensibles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ourier New" pitchFamily="49" charset="0"/>
                        <a:buNone/>
                        <a:tabLst>
                          <a:tab pos="201613" algn="l"/>
                          <a:tab pos="688975" algn="l"/>
                        </a:tabLst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Ouvrage sur évolution des composantes de l’environnement autour du gisement de Mandena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3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Engagement du public en faveur du processus MECIE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ourier New" pitchFamily="49" charset="0"/>
                        <a:buNone/>
                        <a:tabLst>
                          <a:tab pos="201613" algn="l"/>
                          <a:tab pos="688975" algn="l"/>
                        </a:tabLst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Organisation et appui au Comité de Suivi Régional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ourier New" pitchFamily="49" charset="0"/>
                        <a:buNone/>
                        <a:tabLst>
                          <a:tab pos="201613" algn="l"/>
                          <a:tab pos="688975" algn="l"/>
                        </a:tabLst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Mise en place et opérationnalisation du suivi participatif local : redynamisation du Comité Local de Liaison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700213"/>
            <a:ext cx="8229600" cy="38163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5400" dirty="0">
                <a:solidFill>
                  <a:schemeClr val="accent2"/>
                </a:solidFill>
              </a:rPr>
              <a:t/>
            </a:r>
            <a:br>
              <a:rPr lang="fr-FR" sz="5400" dirty="0">
                <a:solidFill>
                  <a:schemeClr val="accent2"/>
                </a:solidFill>
              </a:rPr>
            </a:br>
            <a:r>
              <a:rPr lang="fr-FR" sz="5400" dirty="0">
                <a:solidFill>
                  <a:srgbClr val="008000"/>
                </a:solidFill>
              </a:rPr>
              <a:t>Bureaux </a:t>
            </a:r>
            <a:r>
              <a:rPr lang="fr-FR" sz="5400" dirty="0" smtClean="0">
                <a:solidFill>
                  <a:srgbClr val="008000"/>
                </a:solidFill>
              </a:rPr>
              <a:t>:</a:t>
            </a:r>
            <a:br>
              <a:rPr lang="fr-FR" sz="5400" dirty="0" smtClean="0">
                <a:solidFill>
                  <a:srgbClr val="008000"/>
                </a:solidFill>
              </a:rPr>
            </a:br>
            <a:r>
              <a:rPr lang="fr-FR" sz="5400" dirty="0" err="1" smtClean="0">
                <a:solidFill>
                  <a:srgbClr val="008000"/>
                </a:solidFill>
              </a:rPr>
              <a:t>Ampasikabo</a:t>
            </a:r>
            <a:r>
              <a:rPr lang="fr-FR" sz="5400" dirty="0" smtClean="0">
                <a:solidFill>
                  <a:srgbClr val="008000"/>
                </a:solidFill>
              </a:rPr>
              <a:t> – Tolagnaro</a:t>
            </a:r>
            <a:br>
              <a:rPr lang="fr-FR" sz="5400" dirty="0" smtClean="0">
                <a:solidFill>
                  <a:srgbClr val="008000"/>
                </a:solidFill>
              </a:rPr>
            </a:br>
            <a:r>
              <a:rPr lang="fr-FR" sz="5400" dirty="0" smtClean="0">
                <a:solidFill>
                  <a:srgbClr val="008000"/>
                </a:solidFill>
              </a:rPr>
              <a:t>www.pnae.mg</a:t>
            </a:r>
            <a:endParaRPr lang="fr-FR" sz="72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2997200"/>
            <a:ext cx="8229600" cy="11525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fr-FR" sz="7200">
                <a:solidFill>
                  <a:schemeClr val="accent2"/>
                </a:solidFill>
              </a:rPr>
              <a:t>Misaotra Tompoko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NE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ONE</Template>
  <TotalTime>2712</TotalTime>
  <Words>305</Words>
  <Application>Microsoft Office PowerPoint</Application>
  <PresentationFormat>Affichage à l'écran (4:3)</PresentationFormat>
  <Paragraphs>68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Times New Roman</vt:lpstr>
      <vt:lpstr>Comic Sans MS</vt:lpstr>
      <vt:lpstr>Arial</vt:lpstr>
      <vt:lpstr>Wingdings</vt:lpstr>
      <vt:lpstr>Courier New</vt:lpstr>
      <vt:lpstr>ONE</vt:lpstr>
      <vt:lpstr>Conception personnalisée</vt:lpstr>
      <vt:lpstr>Diapositive 1</vt:lpstr>
      <vt:lpstr>Diapositive 2</vt:lpstr>
      <vt:lpstr>Diapositive 3</vt:lpstr>
      <vt:lpstr>Diapositive 4</vt:lpstr>
      <vt:lpstr>LES POINTS SAILLANTS</vt:lpstr>
      <vt:lpstr> Bureaux : Ampasikabo – Tolagnaro www.pnae.mg</vt:lpstr>
      <vt:lpstr>Misaotra Tompoko</vt:lpstr>
    </vt:vector>
  </TitlesOfParts>
  <Company>ONE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Ankoay</dc:creator>
  <cp:lastModifiedBy>ONE Anosy</cp:lastModifiedBy>
  <cp:revision>241</cp:revision>
  <dcterms:created xsi:type="dcterms:W3CDTF">2004-03-18T05:28:16Z</dcterms:created>
  <dcterms:modified xsi:type="dcterms:W3CDTF">2013-10-30T08:42:10Z</dcterms:modified>
</cp:coreProperties>
</file>