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80" r:id="rId3"/>
    <p:sldMasterId id="2147483804" r:id="rId4"/>
    <p:sldMasterId id="2147483828" r:id="rId5"/>
    <p:sldMasterId id="2147483840" r:id="rId6"/>
  </p:sldMasterIdLst>
  <p:notesMasterIdLst>
    <p:notesMasterId r:id="rId25"/>
  </p:notesMasterIdLst>
  <p:sldIdLst>
    <p:sldId id="275" r:id="rId7"/>
    <p:sldId id="258" r:id="rId8"/>
    <p:sldId id="256" r:id="rId9"/>
    <p:sldId id="259" r:id="rId10"/>
    <p:sldId id="264" r:id="rId11"/>
    <p:sldId id="265" r:id="rId12"/>
    <p:sldId id="270" r:id="rId13"/>
    <p:sldId id="257" r:id="rId14"/>
    <p:sldId id="272" r:id="rId15"/>
    <p:sldId id="261" r:id="rId16"/>
    <p:sldId id="262" r:id="rId17"/>
    <p:sldId id="266" r:id="rId18"/>
    <p:sldId id="267" r:id="rId19"/>
    <p:sldId id="268" r:id="rId20"/>
    <p:sldId id="269" r:id="rId21"/>
    <p:sldId id="271" r:id="rId22"/>
    <p:sldId id="273" r:id="rId23"/>
    <p:sldId id="274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85,70%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Feuil1!$A$2:$A$4</c:f>
              <c:strCache>
                <c:ptCount val="3"/>
                <c:pt idx="0">
                  <c:v>régions Androy - Anosy</c:v>
                </c:pt>
                <c:pt idx="1">
                  <c:v>région Atsimo andrefana</c:v>
                </c:pt>
                <c:pt idx="2">
                  <c:v>autres</c:v>
                </c:pt>
              </c:strCache>
            </c:strRef>
          </c:cat>
          <c:val>
            <c:numRef>
              <c:f>Feuil1!$B$2:$B$4</c:f>
              <c:numCache>
                <c:formatCode>0.00%</c:formatCode>
                <c:ptCount val="3"/>
                <c:pt idx="0">
                  <c:v>0.85700000000000065</c:v>
                </c:pt>
                <c:pt idx="1">
                  <c:v>0.10100000000000002</c:v>
                </c:pt>
                <c:pt idx="2">
                  <c:v>4.2000000000000114E-2</c:v>
                </c:pt>
              </c:numCache>
            </c:numRef>
          </c:val>
        </c:ser>
        <c:axId val="47918464"/>
        <c:axId val="47936640"/>
      </c:barChart>
      <c:catAx>
        <c:axId val="47918464"/>
        <c:scaling>
          <c:orientation val="minMax"/>
        </c:scaling>
        <c:axPos val="l"/>
        <c:tickLblPos val="nextTo"/>
        <c:crossAx val="47936640"/>
        <c:crosses val="autoZero"/>
        <c:auto val="1"/>
        <c:lblAlgn val="ctr"/>
        <c:lblOffset val="100"/>
      </c:catAx>
      <c:valAx>
        <c:axId val="47936640"/>
        <c:scaling>
          <c:orientation val="minMax"/>
        </c:scaling>
        <c:delete val="1"/>
        <c:axPos val="b"/>
        <c:majorGridlines/>
        <c:numFmt formatCode="0.00%" sourceLinked="1"/>
        <c:tickLblPos val="nextTo"/>
        <c:crossAx val="479184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cat>
            <c:strRef>
              <c:f>Feuil1!$A$2:$A$5</c:f>
              <c:strCache>
                <c:ptCount val="3"/>
                <c:pt idx="0">
                  <c:v>1ère année</c:v>
                </c:pt>
                <c:pt idx="1">
                  <c:v>2ème année</c:v>
                </c:pt>
                <c:pt idx="2">
                  <c:v>3è année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20</c:v>
                </c:pt>
                <c:pt idx="1">
                  <c:v>17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cat>
            <c:strRef>
              <c:f>Feuil1!$A$2:$A$5</c:f>
              <c:strCache>
                <c:ptCount val="3"/>
                <c:pt idx="0">
                  <c:v>1ère année</c:v>
                </c:pt>
                <c:pt idx="1">
                  <c:v>2ème année</c:v>
                </c:pt>
                <c:pt idx="2">
                  <c:v>3è année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Colonne2</c:v>
                </c:pt>
              </c:strCache>
            </c:strRef>
          </c:tx>
          <c:cat>
            <c:strRef>
              <c:f>Feuil1!$A$2:$A$5</c:f>
              <c:strCache>
                <c:ptCount val="3"/>
                <c:pt idx="0">
                  <c:v>1ère année</c:v>
                </c:pt>
                <c:pt idx="1">
                  <c:v>2ème année</c:v>
                </c:pt>
                <c:pt idx="2">
                  <c:v>3è année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</c:numCache>
            </c:numRef>
          </c:val>
        </c:ser>
        <c:axId val="79284096"/>
        <c:axId val="79285632"/>
      </c:barChart>
      <c:catAx>
        <c:axId val="79284096"/>
        <c:scaling>
          <c:orientation val="minMax"/>
        </c:scaling>
        <c:axPos val="b"/>
        <c:tickLblPos val="nextTo"/>
        <c:crossAx val="79285632"/>
        <c:crosses val="autoZero"/>
        <c:auto val="1"/>
        <c:lblAlgn val="ctr"/>
        <c:lblOffset val="100"/>
      </c:catAx>
      <c:valAx>
        <c:axId val="79285632"/>
        <c:scaling>
          <c:orientation val="minMax"/>
        </c:scaling>
        <c:axPos val="l"/>
        <c:majorGridlines/>
        <c:numFmt formatCode="General" sourceLinked="1"/>
        <c:tickLblPos val="nextTo"/>
        <c:crossAx val="792840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0"/>
  <c:chart>
    <c:autoTitleDeleted val="1"/>
    <c:plotArea>
      <c:layout>
        <c:manualLayout>
          <c:layoutTarget val="inner"/>
          <c:xMode val="edge"/>
          <c:yMode val="edge"/>
          <c:x val="5.9170003535545024E-2"/>
          <c:y val="0.17376907123374688"/>
          <c:w val="0.44356013107007092"/>
          <c:h val="0.74075177883947874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répartions selon origines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9.4568844400830077E-2"/>
                  <c:y val="-0.25330355902528101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79,50%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9.9795450364650595E-2"/>
                  <c:y val="0.13290772963149541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15,40%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Feuil1!$A$2:$A$4</c:f>
              <c:strCache>
                <c:ptCount val="3"/>
                <c:pt idx="0">
                  <c:v>professionnels (des institutions d'Etat, ONGs, privées)</c:v>
                </c:pt>
                <c:pt idx="1">
                  <c:v>universitaires (de Tananarive, Tuléar)</c:v>
                </c:pt>
                <c:pt idx="2">
                  <c:v>permanents</c:v>
                </c:pt>
              </c:strCache>
            </c:strRef>
          </c:cat>
          <c:val>
            <c:numRef>
              <c:f>Feuil1!$B$2:$B$4</c:f>
              <c:numCache>
                <c:formatCode>0.00%</c:formatCode>
                <c:ptCount val="3"/>
                <c:pt idx="0">
                  <c:v>0.79500000000000004</c:v>
                </c:pt>
                <c:pt idx="1">
                  <c:v>0.15400000000000041</c:v>
                </c:pt>
                <c:pt idx="2">
                  <c:v>5.1000000000000004E-2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49699966176697075"/>
          <c:y val="0.28997658812458987"/>
          <c:w val="0.5030003382330307"/>
          <c:h val="0.52906207869792399"/>
        </c:manualLayout>
      </c:layout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0"/>
  <c:chart>
    <c:title>
      <c:tx>
        <c:rich>
          <a:bodyPr/>
          <a:lstStyle/>
          <a:p>
            <a:pPr>
              <a:defRPr/>
            </a:pPr>
            <a:r>
              <a:rPr lang="fr-FR"/>
              <a:t> répartition volume horaire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 1ère année</c:v>
                </c:pt>
              </c:strCache>
            </c:strRef>
          </c:tx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showVal val="1"/>
            <c:showLeaderLines val="1"/>
          </c:dLbls>
          <c:cat>
            <c:strRef>
              <c:f>Feuil1!$A$2:$A$4</c:f>
              <c:strCache>
                <c:ptCount val="3"/>
                <c:pt idx="0">
                  <c:v>outils et méthodes</c:v>
                </c:pt>
                <c:pt idx="1">
                  <c:v>sciences de la nature</c:v>
                </c:pt>
                <c:pt idx="2">
                  <c:v>sciences humaines</c:v>
                </c:pt>
              </c:strCache>
            </c:strRef>
          </c:cat>
          <c:val>
            <c:numRef>
              <c:f>Feuil1!$B$2:$B$4</c:f>
              <c:numCache>
                <c:formatCode>0.00%</c:formatCode>
                <c:ptCount val="3"/>
                <c:pt idx="0">
                  <c:v>0.43100000000000038</c:v>
                </c:pt>
                <c:pt idx="1">
                  <c:v>0.38500000000000134</c:v>
                </c:pt>
                <c:pt idx="2">
                  <c:v>0.18400000000000041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129695996853561"/>
          <c:y val="0.43449995646466688"/>
          <c:w val="0.30104475500968664"/>
          <c:h val="0.20982070457913299"/>
        </c:manualLayout>
      </c:layout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0"/>
  <c:chart>
    <c:title>
      <c:tx>
        <c:rich>
          <a:bodyPr/>
          <a:lstStyle/>
          <a:p>
            <a:pPr>
              <a:defRPr/>
            </a:pPr>
            <a:r>
              <a:rPr lang="fr-FR"/>
              <a:t> répartition volume horaire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2ème année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showVal val="1"/>
            <c:showLeaderLines val="1"/>
          </c:dLbls>
          <c:cat>
            <c:strRef>
              <c:f>Feuil1!$A$2:$A$4</c:f>
              <c:strCache>
                <c:ptCount val="3"/>
                <c:pt idx="0">
                  <c:v>outils et méthodes</c:v>
                </c:pt>
                <c:pt idx="1">
                  <c:v>techniques appliquées</c:v>
                </c:pt>
                <c:pt idx="2">
                  <c:v>sciences humaines</c:v>
                </c:pt>
              </c:strCache>
            </c:strRef>
          </c:cat>
          <c:val>
            <c:numRef>
              <c:f>Feuil1!$B$2:$B$4</c:f>
              <c:numCache>
                <c:formatCode>0.00%</c:formatCode>
                <c:ptCount val="3"/>
                <c:pt idx="0">
                  <c:v>0.39600000000000152</c:v>
                </c:pt>
                <c:pt idx="1">
                  <c:v>0.223</c:v>
                </c:pt>
                <c:pt idx="2">
                  <c:v>0.38100000000000134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164680887794909"/>
          <c:y val="0.38971777962373105"/>
          <c:w val="0.32887981213550777"/>
          <c:h val="0.41420980894384951"/>
        </c:manualLayout>
      </c:layout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0"/>
  <c:chart>
    <c:title>
      <c:tx>
        <c:rich>
          <a:bodyPr/>
          <a:lstStyle/>
          <a:p>
            <a:pPr>
              <a:defRPr/>
            </a:pPr>
            <a:r>
              <a:rPr lang="fr-FR"/>
              <a:t>répartition volume horaire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8.6273935902647467E-2"/>
          <c:y val="0.17504484551971924"/>
          <c:w val="0.43011404331662884"/>
          <c:h val="0.7392126253291456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2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</c:spPr>
          </c:dPt>
          <c:dLbls>
            <c:showVal val="1"/>
            <c:showLeaderLines val="1"/>
          </c:dLbls>
          <c:cat>
            <c:strRef>
              <c:f>Feuil1!$A$2:$A$4</c:f>
              <c:strCache>
                <c:ptCount val="3"/>
                <c:pt idx="0">
                  <c:v>outils et méthodes</c:v>
                </c:pt>
                <c:pt idx="1">
                  <c:v>techniques appliquées</c:v>
                </c:pt>
                <c:pt idx="2">
                  <c:v>sciences sociales et économiques</c:v>
                </c:pt>
              </c:strCache>
            </c:strRef>
          </c:cat>
          <c:val>
            <c:numRef>
              <c:f>Feuil1!$B$2:$B$4</c:f>
              <c:numCache>
                <c:formatCode>0.00%</c:formatCode>
                <c:ptCount val="3"/>
                <c:pt idx="0">
                  <c:v>0.15300000000000041</c:v>
                </c:pt>
                <c:pt idx="1">
                  <c:v>0.51800000000000002</c:v>
                </c:pt>
                <c:pt idx="2">
                  <c:v>0.32900000000000146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3862554957344133"/>
          <c:y val="0.34793231926956542"/>
          <c:w val="0.44307834598413731"/>
          <c:h val="0.37247469276641043"/>
        </c:manualLayout>
      </c:layout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E760B-6601-4F64-8B72-AADB3F3A8AF5}" type="datetimeFigureOut">
              <a:rPr lang="fr-FR" smtClean="0"/>
              <a:pPr/>
              <a:t>30/10/2013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537FC-4A97-4AA9-A22F-E0E3E0D0BD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37FC-4A97-4AA9-A22F-E0E3E0D0BD3F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79F2F6-2C5A-4A87-835A-5D6D28AF94DC}" type="datetimeFigureOut">
              <a:rPr lang="fr-FR" smtClean="0"/>
              <a:pPr/>
              <a:t>30/10/2013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B6EA74-DE61-4E48-8D3D-0076FA4C20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pPr algn="ctr"/>
            <a:r>
              <a:rPr lang="fr-FR" sz="4000" dirty="0" smtClean="0"/>
              <a:t>CENTRE ECOLOGIQUE DE LIBANONA</a:t>
            </a:r>
          </a:p>
          <a:p>
            <a:pPr algn="ctr"/>
            <a:endParaRPr lang="fr-FR" sz="40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Présenté par RAZAFIMANDIMBY </a:t>
            </a:r>
            <a:r>
              <a:rPr lang="fr-FR" dirty="0" err="1" smtClean="0"/>
              <a:t>Maherirariny</a:t>
            </a:r>
            <a:r>
              <a:rPr lang="fr-FR" dirty="0" smtClean="0"/>
              <a:t> </a:t>
            </a:r>
            <a:r>
              <a:rPr lang="fr-FR" dirty="0" err="1" smtClean="0"/>
              <a:t>Mahandry</a:t>
            </a:r>
            <a:r>
              <a:rPr lang="fr-FR" dirty="0" smtClean="0"/>
              <a:t>, Sortant CEL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***</a:t>
            </a:r>
            <a:endParaRPr lang="fr-FR" dirty="0"/>
          </a:p>
        </p:txBody>
      </p:sp>
      <p:pic>
        <p:nvPicPr>
          <p:cNvPr id="1026" name="Image 2" descr="logoc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2000232" cy="185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Effectifs  moyens annuels par niveau</a:t>
            </a:r>
            <a:endParaRPr lang="fr-FR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154758"/>
          </a:xfrm>
        </p:spPr>
        <p:txBody>
          <a:bodyPr anchor="t">
            <a:normAutofit fontScale="90000"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Taux de diplômés par promotion</a:t>
            </a:r>
            <a:r>
              <a:rPr lang="fr-FR" sz="3600" b="1" dirty="0" smtClean="0">
                <a:solidFill>
                  <a:srgbClr val="7030A0"/>
                </a:solidFill>
              </a:rPr>
              <a:t/>
            </a:r>
            <a:br>
              <a:rPr lang="fr-FR" sz="3600" b="1" dirty="0" smtClean="0">
                <a:solidFill>
                  <a:srgbClr val="7030A0"/>
                </a:solidFill>
              </a:rPr>
            </a:br>
            <a:r>
              <a:rPr lang="fr-FR" sz="3600" b="1" dirty="0" smtClean="0">
                <a:solidFill>
                  <a:srgbClr val="7030A0"/>
                </a:solidFill>
              </a:rPr>
              <a:t/>
            </a:r>
            <a:br>
              <a:rPr lang="fr-FR" sz="3600" b="1" dirty="0" smtClean="0">
                <a:solidFill>
                  <a:srgbClr val="7030A0"/>
                </a:solidFill>
              </a:rPr>
            </a:br>
            <a:r>
              <a:rPr lang="fr-FR" sz="3600" b="1" u="sng" dirty="0" smtClean="0">
                <a:solidFill>
                  <a:srgbClr val="7030A0"/>
                </a:solidFill>
              </a:rPr>
              <a:t>Diplôme DTS  (2 années d’étude)</a:t>
            </a:r>
            <a:r>
              <a:rPr lang="fr-FR" sz="3600" b="1" dirty="0" smtClean="0">
                <a:solidFill>
                  <a:srgbClr val="7030A0"/>
                </a:solidFill>
              </a:rPr>
              <a:t/>
            </a:r>
            <a:br>
              <a:rPr lang="fr-FR" sz="3600" b="1" dirty="0" smtClean="0">
                <a:solidFill>
                  <a:srgbClr val="7030A0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1</a:t>
            </a:r>
            <a:r>
              <a:rPr lang="fr-FR" sz="2800" b="1" baseline="30000" dirty="0" smtClean="0">
                <a:solidFill>
                  <a:schemeClr val="tx1"/>
                </a:solidFill>
              </a:rPr>
              <a:t>ère</a:t>
            </a:r>
            <a:r>
              <a:rPr lang="fr-FR" sz="2800" b="1" dirty="0" smtClean="0">
                <a:solidFill>
                  <a:schemeClr val="tx1"/>
                </a:solidFill>
              </a:rPr>
              <a:t> et l’unique promotion(2005/2006):</a:t>
            </a:r>
            <a:r>
              <a:rPr lang="fr-FR" sz="2800" b="1" dirty="0" smtClean="0">
                <a:solidFill>
                  <a:srgbClr val="FF0000"/>
                </a:solidFill>
              </a:rPr>
              <a:t>90,5 %</a:t>
            </a:r>
            <a:r>
              <a:rPr lang="fr-FR" sz="2800" b="1" dirty="0" smtClean="0">
                <a:solidFill>
                  <a:srgbClr val="FFFF00"/>
                </a:solidFill>
              </a:rPr>
              <a:t> </a:t>
            </a:r>
            <a:r>
              <a:rPr lang="fr-FR" sz="3200" b="1" dirty="0" smtClean="0">
                <a:solidFill>
                  <a:schemeClr val="tx1"/>
                </a:solidFill>
              </a:rPr>
              <a:t/>
            </a:r>
            <a:br>
              <a:rPr lang="fr-FR" sz="3200" b="1" dirty="0" smtClean="0">
                <a:solidFill>
                  <a:schemeClr val="tx1"/>
                </a:solidFill>
              </a:rPr>
            </a:br>
            <a:r>
              <a:rPr lang="fr-FR" sz="3200" b="1" dirty="0" smtClean="0">
                <a:solidFill>
                  <a:schemeClr val="tx1"/>
                </a:solidFill>
              </a:rPr>
              <a:t/>
            </a:r>
            <a:br>
              <a:rPr lang="fr-FR" sz="3200" b="1" dirty="0" smtClean="0">
                <a:solidFill>
                  <a:schemeClr val="tx1"/>
                </a:solidFill>
              </a:rPr>
            </a:br>
            <a:r>
              <a:rPr lang="fr-FR" sz="3600" b="1" u="sng" dirty="0" smtClean="0">
                <a:solidFill>
                  <a:srgbClr val="7030A0"/>
                </a:solidFill>
              </a:rPr>
              <a:t>Licence Professionnelle</a:t>
            </a:r>
            <a:r>
              <a:rPr lang="fr-FR" sz="3200" b="1" dirty="0" smtClean="0">
                <a:solidFill>
                  <a:srgbClr val="7030A0"/>
                </a:solidFill>
              </a:rPr>
              <a:t/>
            </a:r>
            <a:br>
              <a:rPr lang="fr-FR" sz="3200" b="1" dirty="0" smtClean="0">
                <a:solidFill>
                  <a:srgbClr val="7030A0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1</a:t>
            </a:r>
            <a:r>
              <a:rPr lang="fr-FR" sz="2800" b="1" baseline="30000" dirty="0" smtClean="0">
                <a:solidFill>
                  <a:schemeClr val="tx1"/>
                </a:solidFill>
              </a:rPr>
              <a:t>ère</a:t>
            </a:r>
            <a:r>
              <a:rPr lang="fr-FR" sz="2800" b="1" dirty="0" smtClean="0">
                <a:solidFill>
                  <a:schemeClr val="tx1"/>
                </a:solidFill>
              </a:rPr>
              <a:t> promotion « LAFA » (2006-2008):  </a:t>
            </a:r>
            <a:r>
              <a:rPr lang="fr-FR" sz="2800" b="1" dirty="0" smtClean="0">
                <a:solidFill>
                  <a:srgbClr val="FF0000"/>
                </a:solidFill>
              </a:rPr>
              <a:t>18,2%</a:t>
            </a:r>
            <a:r>
              <a:rPr lang="fr-FR" sz="2800" b="1" dirty="0" smtClean="0">
                <a:solidFill>
                  <a:schemeClr val="tx1"/>
                </a:solidFill>
              </a:rPr>
              <a:t/>
            </a:r>
            <a:br>
              <a:rPr lang="fr-FR" sz="2800" b="1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2</a:t>
            </a:r>
            <a:r>
              <a:rPr lang="fr-FR" sz="2800" b="1" baseline="30000" dirty="0" smtClean="0">
                <a:solidFill>
                  <a:schemeClr val="tx1"/>
                </a:solidFill>
              </a:rPr>
              <a:t>ème</a:t>
            </a:r>
            <a:r>
              <a:rPr lang="fr-FR" sz="2800" b="1" dirty="0" smtClean="0">
                <a:solidFill>
                  <a:schemeClr val="tx1"/>
                </a:solidFill>
              </a:rPr>
              <a:t> promotion «</a:t>
            </a:r>
            <a:r>
              <a:rPr lang="fr-FR" sz="2400" b="1" dirty="0" smtClean="0">
                <a:solidFill>
                  <a:schemeClr val="tx1"/>
                </a:solidFill>
              </a:rPr>
              <a:t>VAHOMBE</a:t>
            </a:r>
            <a:r>
              <a:rPr lang="fr-FR" sz="2800" b="1" dirty="0" smtClean="0">
                <a:solidFill>
                  <a:schemeClr val="tx1"/>
                </a:solidFill>
              </a:rPr>
              <a:t> »(2005/2008):  </a:t>
            </a:r>
            <a:r>
              <a:rPr lang="fr-FR" sz="2800" b="1" dirty="0" smtClean="0">
                <a:solidFill>
                  <a:srgbClr val="FF0000"/>
                </a:solidFill>
              </a:rPr>
              <a:t>41,6%</a:t>
            </a:r>
            <a:br>
              <a:rPr lang="fr-FR" sz="2800" b="1" dirty="0" smtClean="0">
                <a:solidFill>
                  <a:srgbClr val="FF0000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3</a:t>
            </a:r>
            <a:r>
              <a:rPr lang="fr-FR" sz="2800" b="1" baseline="30000" dirty="0" smtClean="0">
                <a:solidFill>
                  <a:schemeClr val="tx1"/>
                </a:solidFill>
              </a:rPr>
              <a:t>ème</a:t>
            </a:r>
            <a:r>
              <a:rPr lang="fr-FR" sz="2800" b="1" dirty="0" smtClean="0">
                <a:solidFill>
                  <a:schemeClr val="tx1"/>
                </a:solidFill>
              </a:rPr>
              <a:t> promotion «HASINA »(2006/2009):  </a:t>
            </a:r>
            <a:r>
              <a:rPr lang="fr-FR" sz="2800" b="1" dirty="0" smtClean="0">
                <a:solidFill>
                  <a:srgbClr val="FF0000"/>
                </a:solidFill>
              </a:rPr>
              <a:t>22 %</a:t>
            </a:r>
            <a:br>
              <a:rPr lang="fr-FR" sz="2800" b="1" dirty="0" smtClean="0">
                <a:solidFill>
                  <a:srgbClr val="FF0000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4</a:t>
            </a:r>
            <a:r>
              <a:rPr lang="fr-FR" sz="2800" b="1" baseline="30000" dirty="0" smtClean="0">
                <a:solidFill>
                  <a:schemeClr val="tx1"/>
                </a:solidFill>
              </a:rPr>
              <a:t>ème</a:t>
            </a:r>
            <a:r>
              <a:rPr lang="fr-FR" sz="2800" b="1" dirty="0" smtClean="0">
                <a:solidFill>
                  <a:schemeClr val="tx1"/>
                </a:solidFill>
              </a:rPr>
              <a:t> promotion « VOAARY » (2007 – 2010) : </a:t>
            </a:r>
            <a:r>
              <a:rPr lang="fr-FR" sz="2800" b="1" dirty="0" smtClean="0">
                <a:solidFill>
                  <a:srgbClr val="FF0000"/>
                </a:solidFill>
              </a:rPr>
              <a:t>85,7%</a:t>
            </a:r>
            <a:r>
              <a:rPr lang="fr-FR" sz="2800" b="1" dirty="0" smtClean="0">
                <a:solidFill>
                  <a:schemeClr val="tx1"/>
                </a:solidFill>
              </a:rPr>
              <a:t/>
            </a:r>
            <a:br>
              <a:rPr lang="fr-FR" sz="2800" b="1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5</a:t>
            </a:r>
            <a:r>
              <a:rPr lang="fr-FR" sz="2800" b="1" baseline="30000" dirty="0" smtClean="0">
                <a:solidFill>
                  <a:schemeClr val="tx1"/>
                </a:solidFill>
              </a:rPr>
              <a:t>ème</a:t>
            </a:r>
            <a:r>
              <a:rPr lang="fr-FR" sz="2800" b="1" dirty="0" smtClean="0">
                <a:solidFill>
                  <a:schemeClr val="tx1"/>
                </a:solidFill>
              </a:rPr>
              <a:t> promotion « ALIOTSE » (2008 – 2011) : </a:t>
            </a:r>
            <a:r>
              <a:rPr lang="fr-FR" sz="2800" b="1" dirty="0" smtClean="0">
                <a:solidFill>
                  <a:srgbClr val="FF0000"/>
                </a:solidFill>
              </a:rPr>
              <a:t>71,5%</a:t>
            </a:r>
            <a:r>
              <a:rPr lang="fr-FR" sz="2800" b="1" dirty="0" smtClean="0">
                <a:solidFill>
                  <a:schemeClr val="tx1"/>
                </a:solidFill>
              </a:rPr>
              <a:t/>
            </a:r>
            <a:br>
              <a:rPr lang="fr-FR" sz="2800" b="1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6</a:t>
            </a:r>
            <a:r>
              <a:rPr lang="fr-FR" sz="2800" b="1" baseline="30000" dirty="0" smtClean="0">
                <a:solidFill>
                  <a:schemeClr val="tx1"/>
                </a:solidFill>
              </a:rPr>
              <a:t>ème</a:t>
            </a:r>
            <a:r>
              <a:rPr lang="fr-FR" sz="2800" b="1" dirty="0" smtClean="0">
                <a:solidFill>
                  <a:schemeClr val="tx1"/>
                </a:solidFill>
              </a:rPr>
              <a:t> promotion « NY AVO » (2009 – 2012) :</a:t>
            </a:r>
            <a:r>
              <a:rPr lang="fr-FR" sz="2800" b="1" dirty="0" smtClean="0">
                <a:solidFill>
                  <a:srgbClr val="FF0000"/>
                </a:solidFill>
              </a:rPr>
              <a:t>18%</a:t>
            </a:r>
            <a:br>
              <a:rPr lang="fr-FR" sz="2800" b="1" dirty="0" smtClean="0">
                <a:solidFill>
                  <a:srgbClr val="FF0000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7</a:t>
            </a:r>
            <a:r>
              <a:rPr lang="fr-FR" sz="2800" b="1" baseline="30000" dirty="0" smtClean="0">
                <a:solidFill>
                  <a:schemeClr val="tx1"/>
                </a:solidFill>
              </a:rPr>
              <a:t>ème</a:t>
            </a:r>
            <a:r>
              <a:rPr lang="fr-FR" sz="2800" b="1" dirty="0" smtClean="0">
                <a:solidFill>
                  <a:schemeClr val="tx1"/>
                </a:solidFill>
              </a:rPr>
              <a:t> Promotion « DERA » (2010 -2013) </a:t>
            </a:r>
            <a:r>
              <a:rPr lang="fr-FR" sz="2800" b="1" dirty="0" smtClean="0">
                <a:solidFill>
                  <a:srgbClr val="FF0000"/>
                </a:solidFill>
              </a:rPr>
              <a:t>: mémoire en cours de préparation</a:t>
            </a:r>
            <a:r>
              <a:rPr lang="fr-FR" sz="2800" b="1" dirty="0" smtClean="0">
                <a:solidFill>
                  <a:schemeClr val="tx1"/>
                </a:solidFill>
              </a:rPr>
              <a:t/>
            </a:r>
            <a:br>
              <a:rPr lang="fr-FR" sz="2800" b="1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/>
            </a:r>
            <a:br>
              <a:rPr lang="fr-FR" sz="2800" b="1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rgbClr val="FFFF00"/>
                </a:solidFill>
              </a:rPr>
              <a:t>*</a:t>
            </a:r>
            <a:endParaRPr lang="fr-FR" sz="1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r-FR" sz="2400" b="1" dirty="0" smtClean="0">
                <a:solidFill>
                  <a:schemeClr val="bg2">
                    <a:lumMod val="10000"/>
                  </a:schemeClr>
                </a:solidFill>
              </a:rPr>
              <a:t>Les intervenants</a:t>
            </a:r>
            <a:endParaRPr lang="fr-FR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</p:nvPr>
        </p:nvGraphicFramePr>
        <p:xfrm>
          <a:off x="-428660" y="1500174"/>
          <a:ext cx="9258336" cy="490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sz="2800" dirty="0" smtClean="0"/>
              <a:t>Cours dispensés en 1</a:t>
            </a:r>
            <a:r>
              <a:rPr lang="fr-FR" sz="2800" baseline="30000" dirty="0" smtClean="0"/>
              <a:t>ère</a:t>
            </a:r>
            <a:r>
              <a:rPr lang="fr-FR" sz="2800" dirty="0" smtClean="0"/>
              <a:t> année</a:t>
            </a:r>
            <a:endParaRPr lang="fr-FR" sz="28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500034" y="1214422"/>
          <a:ext cx="8258204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fr-FR" sz="4000" dirty="0" smtClean="0"/>
              <a:t>Cours dispensés en 2</a:t>
            </a:r>
            <a:r>
              <a:rPr lang="fr-FR" sz="4000" baseline="30000" dirty="0" smtClean="0"/>
              <a:t>ème</a:t>
            </a:r>
            <a:r>
              <a:rPr lang="fr-FR" sz="4000" dirty="0" smtClean="0"/>
              <a:t> année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457200" y="1609725"/>
          <a:ext cx="7901014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3600" dirty="0" smtClean="0"/>
              <a:t>Cours dispensés en 3</a:t>
            </a:r>
            <a:r>
              <a:rPr lang="fr-FR" sz="3600" baseline="30000" dirty="0" smtClean="0"/>
              <a:t>ème</a:t>
            </a:r>
            <a:r>
              <a:rPr lang="fr-FR" sz="3600" dirty="0" smtClean="0"/>
              <a:t> année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0" y="1571612"/>
          <a:ext cx="8329642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4282" y="152400"/>
            <a:ext cx="8572560" cy="6062682"/>
          </a:xfrm>
        </p:spPr>
        <p:txBody>
          <a:bodyPr anchor="t">
            <a:normAutofit/>
          </a:bodyPr>
          <a:lstStyle/>
          <a:p>
            <a:pPr algn="l"/>
            <a:r>
              <a:rPr lang="fr-FR" b="1" dirty="0" smtClean="0">
                <a:solidFill>
                  <a:srgbClr val="FF0000"/>
                </a:solidFill>
              </a:rPr>
              <a:t>Les problèmes rencontrés </a:t>
            </a:r>
            <a:r>
              <a:rPr lang="fr-FR" sz="2800" dirty="0" smtClean="0">
                <a:solidFill>
                  <a:srgbClr val="FF0000"/>
                </a:solidFill>
              </a:rPr>
              <a:t>:</a:t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 smtClean="0">
                <a:solidFill>
                  <a:srgbClr val="FF0000"/>
                </a:solidFill>
              </a:rPr>
              <a:t/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>
                <a:solidFill>
                  <a:srgbClr val="FF0000"/>
                </a:solidFill>
              </a:rPr>
              <a:t>	</a:t>
            </a:r>
            <a:r>
              <a:rPr lang="fr-FR" sz="2800" dirty="0" smtClean="0">
                <a:solidFill>
                  <a:srgbClr val="FF0000"/>
                </a:solidFill>
              </a:rPr>
              <a:t>	surtout au niveau de dispense de cours</a:t>
            </a:r>
            <a:r>
              <a:rPr lang="fr-FR" sz="3200" dirty="0" smtClean="0">
                <a:solidFill>
                  <a:srgbClr val="FF0000"/>
                </a:solidFill>
              </a:rPr>
              <a:t/>
            </a:r>
            <a:br>
              <a:rPr lang="fr-FR" sz="3200" dirty="0" smtClean="0">
                <a:solidFill>
                  <a:srgbClr val="FF0000"/>
                </a:solidFill>
              </a:rPr>
            </a:br>
            <a:r>
              <a:rPr lang="fr-FR" sz="3200" dirty="0" smtClean="0"/>
              <a:t>1)- cours dispensés en fonction pour la plupart de la disponibilité des intervenants</a:t>
            </a:r>
            <a:br>
              <a:rPr lang="fr-FR" sz="3200" dirty="0" smtClean="0"/>
            </a:br>
            <a:r>
              <a:rPr lang="fr-FR" sz="3200" dirty="0" smtClean="0"/>
              <a:t>2)- suite logique des cours non respectée</a:t>
            </a:r>
            <a:br>
              <a:rPr lang="fr-FR" sz="3200" dirty="0" smtClean="0"/>
            </a:br>
            <a:r>
              <a:rPr lang="fr-FR" sz="3200" dirty="0" smtClean="0"/>
              <a:t>3)- Difficulté à trouver des intervenants ayant le profil requis sur place</a:t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		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Basculement vers le système LMD</a:t>
            </a:r>
            <a:br>
              <a:rPr lang="fr-FR" dirty="0" smtClean="0"/>
            </a:br>
            <a:r>
              <a:rPr lang="fr-FR" dirty="0" smtClean="0">
                <a:solidFill>
                  <a:srgbClr val="FF0000"/>
                </a:solidFill>
              </a:rPr>
              <a:t>Constitution du dossiers en cours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Domaine : Sciences et technologies</a:t>
            </a:r>
          </a:p>
          <a:p>
            <a:r>
              <a:rPr lang="fr-FR" dirty="0" smtClean="0"/>
              <a:t>Mention : GED (Gestion de l’environnement au service du développement)</a:t>
            </a:r>
          </a:p>
          <a:p>
            <a:r>
              <a:rPr lang="fr-FR" dirty="0" smtClean="0"/>
              <a:t>Parcours: GED,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 basculement devrait se faire pour la prochaine année académique, sinon risque de fermeture par le Ministère tutelle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***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smtClean="0">
                <a:solidFill>
                  <a:srgbClr val="0070C0"/>
                </a:solidFill>
              </a:rPr>
              <a:t>http://www.libanona.com</a:t>
            </a:r>
            <a:endParaRPr lang="fr-FR" sz="2800" dirty="0" smtClean="0">
              <a:solidFill>
                <a:srgbClr val="0070C0"/>
              </a:solidFill>
            </a:endParaRPr>
          </a:p>
          <a:p>
            <a:pPr algn="ctr"/>
            <a:r>
              <a:rPr lang="fr-FR" sz="2800" dirty="0" smtClean="0">
                <a:solidFill>
                  <a:srgbClr val="0070C0"/>
                </a:solidFill>
              </a:rPr>
              <a:t>E-mail: libanonaecology@hotmail.com</a:t>
            </a:r>
          </a:p>
          <a:p>
            <a:pPr algn="ctr">
              <a:buNone/>
            </a:pPr>
            <a:endParaRPr lang="fr-FR" sz="6600" dirty="0" smtClean="0">
              <a:solidFill>
                <a:srgbClr val="0070C0"/>
              </a:solidFill>
            </a:endParaRPr>
          </a:p>
          <a:p>
            <a:pPr algn="ctr"/>
            <a:r>
              <a:rPr lang="fr-FR" sz="6600" dirty="0" err="1" smtClean="0">
                <a:solidFill>
                  <a:srgbClr val="0070C0"/>
                </a:solidFill>
              </a:rPr>
              <a:t>Misaotra</a:t>
            </a:r>
            <a:r>
              <a:rPr lang="fr-FR" sz="6600" dirty="0" smtClean="0">
                <a:solidFill>
                  <a:srgbClr val="0070C0"/>
                </a:solidFill>
              </a:rPr>
              <a:t> </a:t>
            </a:r>
            <a:r>
              <a:rPr lang="fr-FR" sz="6600" dirty="0" err="1" smtClean="0">
                <a:solidFill>
                  <a:srgbClr val="0070C0"/>
                </a:solidFill>
              </a:rPr>
              <a:t>Tompoko</a:t>
            </a:r>
            <a:r>
              <a:rPr lang="fr-FR" sz="6600" dirty="0" smtClean="0">
                <a:solidFill>
                  <a:srgbClr val="0070C0"/>
                </a:solidFill>
              </a:rPr>
              <a:t>!</a:t>
            </a:r>
            <a:endParaRPr lang="fr-FR" sz="6600" dirty="0">
              <a:solidFill>
                <a:srgbClr val="0070C0"/>
              </a:solidFill>
            </a:endParaRPr>
          </a:p>
        </p:txBody>
      </p:sp>
      <p:pic>
        <p:nvPicPr>
          <p:cNvPr id="4" name="Image 2" descr="logoc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077165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BUSH004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9" y="2500306"/>
            <a:ext cx="7215238" cy="4000528"/>
          </a:xfr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214311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/>
            </a:r>
            <a:br>
              <a:rPr lang="fr-FR" dirty="0">
                <a:solidFill>
                  <a:srgbClr val="00B050"/>
                </a:solidFill>
              </a:rPr>
            </a:br>
            <a:r>
              <a:rPr lang="fr-FR" dirty="0" smtClean="0">
                <a:solidFill>
                  <a:srgbClr val="00B050"/>
                </a:solidFill>
              </a:rPr>
              <a:t/>
            </a:r>
            <a:br>
              <a:rPr lang="fr-FR" dirty="0" smtClean="0">
                <a:solidFill>
                  <a:srgbClr val="00B050"/>
                </a:solidFill>
              </a:rPr>
            </a:br>
            <a:r>
              <a:rPr lang="fr-FR" dirty="0" smtClean="0">
                <a:solidFill>
                  <a:srgbClr val="00B050"/>
                </a:solidFill>
              </a:rPr>
              <a:t>CEL : Centre Ecologique de </a:t>
            </a:r>
            <a:r>
              <a:rPr lang="fr-FR" dirty="0" err="1" smtClean="0">
                <a:solidFill>
                  <a:srgbClr val="00B050"/>
                </a:solidFill>
              </a:rPr>
              <a:t>Libanona</a:t>
            </a:r>
            <a:r>
              <a:rPr lang="fr-FR" dirty="0" smtClean="0">
                <a:solidFill>
                  <a:srgbClr val="00B050"/>
                </a:solidFill>
              </a:rPr>
              <a:t/>
            </a:r>
            <a:br>
              <a:rPr lang="fr-FR" dirty="0" smtClean="0">
                <a:solidFill>
                  <a:srgbClr val="00B050"/>
                </a:solidFill>
              </a:rPr>
            </a:br>
            <a:r>
              <a:rPr lang="fr-FR" sz="3600" b="1" dirty="0" smtClean="0">
                <a:solidFill>
                  <a:prstClr val="black"/>
                </a:solidFill>
              </a:rPr>
              <a:t>O.N.G  - régie par  </a:t>
            </a:r>
            <a:r>
              <a:rPr lang="fr-FR" sz="3600" b="1" dirty="0">
                <a:solidFill>
                  <a:prstClr val="black"/>
                </a:solidFill>
              </a:rPr>
              <a:t>les dispositions de la</a:t>
            </a:r>
            <a:r>
              <a:rPr lang="fr-FR" sz="3600" b="1" dirty="0">
                <a:solidFill>
                  <a:srgbClr val="00B050"/>
                </a:solidFill>
              </a:rPr>
              <a:t>  </a:t>
            </a:r>
            <a:r>
              <a:rPr lang="fr-FR" sz="3600" b="1" dirty="0" smtClean="0">
                <a:solidFill>
                  <a:prstClr val="black"/>
                </a:solidFill>
              </a:rPr>
              <a:t>Loi  </a:t>
            </a:r>
            <a:r>
              <a:rPr lang="fr-FR" sz="3600" b="1" dirty="0">
                <a:solidFill>
                  <a:prstClr val="black"/>
                </a:solidFill>
              </a:rPr>
              <a:t>n° 96-030  du 14 août </a:t>
            </a:r>
            <a:r>
              <a:rPr lang="fr-FR" sz="3600" b="1" dirty="0" smtClean="0">
                <a:solidFill>
                  <a:prstClr val="black"/>
                </a:solidFill>
              </a:rPr>
              <a:t>1997</a:t>
            </a:r>
            <a:br>
              <a:rPr lang="fr-FR" sz="3600" b="1" dirty="0" smtClean="0">
                <a:solidFill>
                  <a:prstClr val="black"/>
                </a:solidFill>
              </a:rPr>
            </a:br>
            <a:r>
              <a:rPr lang="fr-FR" sz="3600" b="1" dirty="0" smtClean="0">
                <a:solidFill>
                  <a:prstClr val="black"/>
                </a:solidFill>
              </a:rPr>
              <a:t>crée en 1995  à Fort-Dauphin </a:t>
            </a:r>
            <a:endParaRPr lang="fr-FR" sz="20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 smtClean="0">
                <a:solidFill>
                  <a:srgbClr val="00B050"/>
                </a:solidFill>
              </a:rPr>
              <a:t>G.E.D</a:t>
            </a:r>
            <a:endParaRPr lang="fr-FR" sz="4400" b="1" dirty="0">
              <a:solidFill>
                <a:srgbClr val="00B050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buNone/>
            </a:pPr>
            <a:r>
              <a:rPr lang="fr-FR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Un programme  de</a:t>
            </a:r>
            <a:r>
              <a:rPr lang="fr-FR" b="1" dirty="0" smtClean="0">
                <a:latin typeface="Times New Roman"/>
                <a:ea typeface="Times New Roman"/>
              </a:rPr>
              <a:t> 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Formation   BAC + 3  </a:t>
            </a:r>
            <a:r>
              <a:rPr lang="fr-FR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en</a:t>
            </a:r>
            <a:endParaRPr lang="fr-FR" sz="2400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buNone/>
            </a:pPr>
            <a:r>
              <a:rPr lang="fr-FR" sz="2800" b="1" dirty="0" smtClean="0">
                <a:solidFill>
                  <a:srgbClr val="FF6600"/>
                </a:solidFill>
                <a:latin typeface="Times New Roman"/>
                <a:ea typeface="Times New Roman"/>
              </a:rPr>
              <a:t>GESTION DE L’ENVIRONNEMENT AU SERVICE DU DEVELOPPEMENT</a:t>
            </a:r>
          </a:p>
          <a:p>
            <a:pPr algn="ctr">
              <a:buNone/>
            </a:pPr>
            <a:r>
              <a:rPr lang="fr-FR" b="1" dirty="0">
                <a:solidFill>
                  <a:schemeClr val="bg1"/>
                </a:solidFill>
                <a:latin typeface="Times New Roman"/>
                <a:ea typeface="Times New Roman"/>
              </a:rPr>
              <a:t>Spécificités</a:t>
            </a:r>
            <a:r>
              <a:rPr lang="fr-FR" sz="24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: 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rgbClr val="FF0000"/>
                </a:solidFill>
              </a:rPr>
              <a:t>Conservation de la Biodiversité </a:t>
            </a:r>
            <a:r>
              <a:rPr lang="fr-FR" sz="2400" dirty="0" smtClean="0">
                <a:solidFill>
                  <a:srgbClr val="FF0000"/>
                </a:solidFill>
              </a:rPr>
              <a:t>, Ecotourisme         	Développement </a:t>
            </a:r>
            <a:r>
              <a:rPr lang="fr-FR" sz="2400" dirty="0">
                <a:solidFill>
                  <a:srgbClr val="FF0000"/>
                </a:solidFill>
              </a:rPr>
              <a:t>Humain Durable et </a:t>
            </a:r>
            <a:endParaRPr lang="fr-FR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Approche Communautaire</a:t>
            </a:r>
          </a:p>
          <a:p>
            <a:pPr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fr-FR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Autorisations suivant arrêtés </a:t>
            </a:r>
            <a:r>
              <a:rPr lang="fr-FR" sz="1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: N° 4112/2009-</a:t>
            </a:r>
            <a:r>
              <a:rPr lang="fr-FR" sz="18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MESupRES</a:t>
            </a:r>
            <a:r>
              <a:rPr lang="fr-FR" sz="1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et N° 534-2005 /MENRS</a:t>
            </a:r>
          </a:p>
          <a:p>
            <a:pPr>
              <a:buNone/>
            </a:pPr>
            <a:endParaRPr lang="fr-FR" sz="1800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fr-FR" sz="18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buNone/>
            </a:pPr>
            <a:endParaRPr lang="fr-FR" sz="2400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fr-FR" dirty="0"/>
          </a:p>
        </p:txBody>
      </p:sp>
      <p:pic>
        <p:nvPicPr>
          <p:cNvPr id="5" name="Image 2" descr="logoc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71604" cy="145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000792"/>
          </a:xfrm>
        </p:spPr>
        <p:txBody>
          <a:bodyPr anchor="t">
            <a:normAutofit/>
          </a:bodyPr>
          <a:lstStyle/>
          <a:p>
            <a:r>
              <a:rPr lang="fr-FR" sz="4000" b="1" dirty="0" smtClean="0">
                <a:solidFill>
                  <a:srgbClr val="00B0F0"/>
                </a:solidFill>
              </a:rPr>
              <a:t>Les objectifs du programme 			G.E.D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/>
              <a:t>1</a:t>
            </a:r>
            <a:r>
              <a:rPr lang="fr-FR" sz="4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Former des techniciens, par anticipation des  besoins en ressources humaines des institutions régionales ainsi que les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ongs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et les secteurs privés œuvrant dans le sud de Madagascar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115328" cy="5429288"/>
          </a:xfrm>
        </p:spPr>
        <p:txBody>
          <a:bodyPr anchor="t">
            <a:normAutofit/>
          </a:bodyPr>
          <a:lstStyle/>
          <a:p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4000" dirty="0" smtClean="0"/>
              <a:t>2)</a:t>
            </a:r>
            <a:r>
              <a:rPr lang="fr-FR" sz="3600" dirty="0" smtClean="0"/>
              <a:t>-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proposer une alternative aux parents en créant sur place une formation professionnelle universitaire à moindre coût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901014" cy="5786478"/>
          </a:xfrm>
        </p:spPr>
        <p:txBody>
          <a:bodyPr anchor="t"/>
          <a:lstStyle/>
          <a:p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3)-</a:t>
            </a:r>
            <a:r>
              <a:rPr lang="fr-FR" sz="2800" dirty="0" smtClean="0"/>
              <a:t>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Assurer aux jeunes une formation qui leur permettra de faire face aux exigences du marché de travail en matière d’environnement et développement rural.</a:t>
            </a:r>
            <a:br>
              <a:rPr lang="fr-FR" sz="2400" dirty="0" smtClean="0">
                <a:latin typeface="Arial" pitchFamily="34" charset="0"/>
                <a:cs typeface="Arial" pitchFamily="34" charset="0"/>
              </a:rPr>
            </a:b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57356" y="3143248"/>
            <a:ext cx="7077100" cy="2500330"/>
          </a:xfrm>
        </p:spPr>
        <p:txBody>
          <a:bodyPr anchor="ctr">
            <a:normAutofit/>
          </a:bodyPr>
          <a:lstStyle/>
          <a:p>
            <a:r>
              <a:rPr lang="fr-FR" sz="2000" u="sng" cap="non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Examens de passage</a:t>
            </a:r>
            <a:r>
              <a:rPr lang="fr-FR" sz="2000" cap="none" dirty="0" smtClean="0"/>
              <a:t>: </a:t>
            </a:r>
            <a:br>
              <a:rPr lang="fr-FR" sz="2000" cap="none" dirty="0" smtClean="0"/>
            </a:br>
            <a:r>
              <a:rPr lang="fr-FR" sz="2000" cap="none" dirty="0" smtClean="0"/>
              <a:t> - Système de contrôles continus</a:t>
            </a:r>
            <a:br>
              <a:rPr lang="fr-FR" sz="2000" cap="none" dirty="0" smtClean="0"/>
            </a:br>
            <a:r>
              <a:rPr lang="fr-FR" sz="2000" cap="none" dirty="0" smtClean="0"/>
              <a:t> - Plus la présentation de mémoire à la fin du cursus</a:t>
            </a:r>
            <a:endParaRPr lang="fr-FR" sz="2000" cap="non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714480" y="1214422"/>
            <a:ext cx="6255488" cy="2143140"/>
          </a:xfrm>
        </p:spPr>
        <p:txBody>
          <a:bodyPr anchor="ctr"/>
          <a:lstStyle/>
          <a:p>
            <a:r>
              <a:rPr lang="fr-FR" u="sng" dirty="0" smtClean="0">
                <a:solidFill>
                  <a:srgbClr val="FFC000"/>
                </a:solidFill>
              </a:rPr>
              <a:t>Admission au centre  CEL/GED</a:t>
            </a:r>
            <a:r>
              <a:rPr lang="fr-FR" dirty="0" smtClean="0"/>
              <a:t>: </a:t>
            </a:r>
          </a:p>
          <a:p>
            <a:r>
              <a:rPr lang="fr-FR" dirty="0" smtClean="0"/>
              <a:t> par voie de concours</a:t>
            </a:r>
          </a:p>
          <a:p>
            <a:r>
              <a:rPr lang="fr-FR" dirty="0" smtClean="0"/>
              <a:t> </a:t>
            </a:r>
            <a:r>
              <a:rPr lang="fr-FR" u="sng" dirty="0" smtClean="0">
                <a:solidFill>
                  <a:srgbClr val="FFC000"/>
                </a:solidFill>
              </a:rPr>
              <a:t>Durée de formation </a:t>
            </a:r>
            <a:r>
              <a:rPr lang="fr-FR" dirty="0" smtClean="0"/>
              <a:t>:  3ans</a:t>
            </a:r>
          </a:p>
          <a:p>
            <a:pPr algn="l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 anchor="t"/>
          <a:lstStyle/>
          <a:p>
            <a:pPr algn="ctr"/>
            <a:r>
              <a:rPr lang="fr-FR" dirty="0" smtClean="0">
                <a:solidFill>
                  <a:srgbClr val="00B0F0"/>
                </a:solidFill>
              </a:rPr>
              <a:t/>
            </a:r>
            <a:br>
              <a:rPr lang="fr-FR" dirty="0" smtClean="0">
                <a:solidFill>
                  <a:srgbClr val="00B0F0"/>
                </a:solidFill>
              </a:rPr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La présentation de mémoire de fin d’étude marque la fin du cursus et sera sanctionnée par l’octroi du diplôme.</a:t>
            </a:r>
            <a:b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rgbClr val="00B0F0"/>
                </a:solidFill>
              </a:rPr>
              <a:t>Licence professionnelle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fr-FR" dirty="0" smtClean="0"/>
              <a:t>Origine des étudiants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riel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apier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étro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1014</TotalTime>
  <Words>169</Words>
  <Application>Microsoft Office PowerPoint</Application>
  <PresentationFormat>Affichage à l'écran (4:3)</PresentationFormat>
  <Paragraphs>54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Oriel</vt:lpstr>
      <vt:lpstr>Solstice</vt:lpstr>
      <vt:lpstr>1_Papier</vt:lpstr>
      <vt:lpstr>Métro</vt:lpstr>
      <vt:lpstr>2_Solstice</vt:lpstr>
      <vt:lpstr>Apex</vt:lpstr>
      <vt:lpstr>***</vt:lpstr>
      <vt:lpstr>  CEL : Centre Ecologique de Libanona O.N.G  - régie par  les dispositions de la  Loi  n° 96-030  du 14 août 1997 crée en 1995  à Fort-Dauphin </vt:lpstr>
      <vt:lpstr>G.E.D</vt:lpstr>
      <vt:lpstr>Les objectifs du programme    G.E.D   1)- Former des techniciens, par anticipation des  besoins en ressources humaines des institutions régionales ainsi que les ongs et les secteurs privés œuvrant dans le sud de Madagascar  </vt:lpstr>
      <vt:lpstr>     2)- proposer une alternative aux parents en créant sur place une formation professionnelle universitaire à moindre coût </vt:lpstr>
      <vt:lpstr>   3)- Assurer aux jeunes une formation qui leur permettra de faire face aux exigences du marché de travail en matière d’environnement et développement rural. </vt:lpstr>
      <vt:lpstr>Examens de passage:   - Système de contrôles continus  - Plus la présentation de mémoire à la fin du cursus</vt:lpstr>
      <vt:lpstr>  La présentation de mémoire de fin d’étude marque la fin du cursus et sera sanctionnée par l’octroi du diplôme.   Licence professionnelle </vt:lpstr>
      <vt:lpstr>Origine des étudiants</vt:lpstr>
      <vt:lpstr>Effectifs  moyens annuels par niveau</vt:lpstr>
      <vt:lpstr>Taux de diplômés par promotion  Diplôme DTS  (2 années d’étude) 1ère et l’unique promotion(2005/2006):90,5 %   Licence Professionnelle 1ère promotion « LAFA » (2006-2008):  18,2% 2ème promotion «VAHOMBE »(2005/2008):  41,6% 3ème promotion «HASINA »(2006/2009):  22 % 4ème promotion « VOAARY » (2007 – 2010) : 85,7% 5ème promotion « ALIOTSE » (2008 – 2011) : 71,5% 6ème promotion « NY AVO » (2009 – 2012) :18% 7ème Promotion « DERA » (2010 -2013) : mémoire en cours de préparation  *</vt:lpstr>
      <vt:lpstr>Les intervenants</vt:lpstr>
      <vt:lpstr>Cours dispensés en 1ère année</vt:lpstr>
      <vt:lpstr>Cours dispensés en 2ème année</vt:lpstr>
      <vt:lpstr>Cours dispensés en 3ème année</vt:lpstr>
      <vt:lpstr>Les problèmes rencontrés :    surtout au niveau de dispense de cours 1)- cours dispensés en fonction pour la plupart de la disponibilité des intervenants 2)- suite logique des cours non respectée 3)- Difficulté à trouver des intervenants ayant le profil requis sur place    </vt:lpstr>
      <vt:lpstr>Basculement vers le système LMD Constitution du dossiers en cours</vt:lpstr>
      <vt:lpstr>***</vt:lpstr>
    </vt:vector>
  </TitlesOfParts>
  <Company>ecole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administration</dc:creator>
  <cp:lastModifiedBy>USER</cp:lastModifiedBy>
  <cp:revision>113</cp:revision>
  <dcterms:created xsi:type="dcterms:W3CDTF">2010-09-16T12:33:18Z</dcterms:created>
  <dcterms:modified xsi:type="dcterms:W3CDTF">2013-10-30T08:01:37Z</dcterms:modified>
</cp:coreProperties>
</file>