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9" r:id="rId3"/>
    <p:sldId id="270" r:id="rId4"/>
    <p:sldId id="271" r:id="rId5"/>
    <p:sldId id="272" r:id="rId6"/>
    <p:sldId id="258" r:id="rId7"/>
    <p:sldId id="265" r:id="rId8"/>
    <p:sldId id="266" r:id="rId9"/>
    <p:sldId id="268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F9ED-0574-4DBC-856C-6CE311AB6CCB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950-808C-4883-BBBA-9C12F6F1D51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F9ED-0574-4DBC-856C-6CE311AB6CCB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950-808C-4883-BBBA-9C12F6F1D51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F9ED-0574-4DBC-856C-6CE311AB6CCB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950-808C-4883-BBBA-9C12F6F1D51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F9ED-0574-4DBC-856C-6CE311AB6CCB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950-808C-4883-BBBA-9C12F6F1D51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F9ED-0574-4DBC-856C-6CE311AB6CCB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950-808C-4883-BBBA-9C12F6F1D51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F9ED-0574-4DBC-856C-6CE311AB6CCB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950-808C-4883-BBBA-9C12F6F1D51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F9ED-0574-4DBC-856C-6CE311AB6CCB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950-808C-4883-BBBA-9C12F6F1D51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F9ED-0574-4DBC-856C-6CE311AB6CCB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950-808C-4883-BBBA-9C12F6F1D51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F9ED-0574-4DBC-856C-6CE311AB6CCB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950-808C-4883-BBBA-9C12F6F1D51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F9ED-0574-4DBC-856C-6CE311AB6CCB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950-808C-4883-BBBA-9C12F6F1D51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F9ED-0574-4DBC-856C-6CE311AB6CCB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15950-808C-4883-BBBA-9C12F6F1D51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F9ED-0574-4DBC-856C-6CE311AB6CCB}" type="datetimeFigureOut">
              <a:rPr lang="fr-FR" smtClean="0"/>
              <a:pPr/>
              <a:t>30/10/2013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15950-808C-4883-BBBA-9C12F6F1D51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i="1" dirty="0" smtClean="0">
                <a:solidFill>
                  <a:srgbClr val="92D050"/>
                </a:solidFill>
              </a:rPr>
              <a:t>LA REGION DE L’ANDROY ET DE L’ANOSY FACE AU PROJET DE RENFORCEMENT DES SITES WEB CHM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62" y="159366"/>
            <a:ext cx="2000232" cy="1769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142976" y="3857628"/>
            <a:ext cx="7358114" cy="2268535"/>
          </a:xfrm>
        </p:spPr>
        <p:txBody>
          <a:bodyPr/>
          <a:lstStyle/>
          <a:p>
            <a:pPr algn="ctr">
              <a:buNone/>
            </a:pPr>
            <a:r>
              <a:rPr lang="fr-FR" sz="4400" b="1" dirty="0" smtClean="0">
                <a:solidFill>
                  <a:srgbClr val="FF0000"/>
                </a:solidFill>
              </a:rPr>
              <a:t>EN MATIERE  DE COLLECTES DE DONNEES SUR LA MISE EN ŒUVRE DE LA CDB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PRESENTATION « REGION ET DREF »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lvl="1"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Sur le plan Administratif </a:t>
            </a:r>
          </a:p>
          <a:p>
            <a:pPr lvl="1">
              <a:buNone/>
            </a:pPr>
            <a:r>
              <a:rPr lang="fr-FR" dirty="0" smtClean="0"/>
              <a:t>DREF de l’Androy : composée de  5 CEF et 24 personnels </a:t>
            </a:r>
            <a:endParaRPr lang="fr-FR" u="sng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Sur le plan de la situation géographique </a:t>
            </a:r>
            <a:r>
              <a:rPr lang="fr-FR" b="1" dirty="0" smtClean="0"/>
              <a:t>:</a:t>
            </a:r>
            <a:endParaRPr lang="fr-FR" dirty="0" smtClean="0"/>
          </a:p>
          <a:p>
            <a:r>
              <a:rPr lang="fr-FR" sz="2900" b="1" dirty="0" smtClean="0"/>
              <a:t>Région de l’Androy </a:t>
            </a:r>
            <a:endParaRPr lang="fr-FR" sz="2900" dirty="0" smtClean="0"/>
          </a:p>
          <a:p>
            <a:r>
              <a:rPr lang="fr-FR" sz="2900" dirty="0" smtClean="0"/>
              <a:t>Superficie: 18.727 Km2.</a:t>
            </a:r>
          </a:p>
          <a:p>
            <a:r>
              <a:rPr lang="fr-FR" sz="2900" dirty="0" smtClean="0"/>
              <a:t>Climat : type semi-aride tropical avec deux saisons bien marquées : pluvieuses de Novembre à Mars et sèche d’Avril à Octobre. </a:t>
            </a:r>
          </a:p>
          <a:p>
            <a:r>
              <a:rPr lang="fr-FR" sz="2900" dirty="0" smtClean="0"/>
              <a:t>Composée de QUATRE Districts et CINQUANTE ET UN Communes .</a:t>
            </a:r>
          </a:p>
          <a:p>
            <a:r>
              <a:rPr lang="fr-FR" sz="2900" dirty="0" smtClean="0"/>
              <a:t>Population a été évaluée à 588.490 habitants . </a:t>
            </a:r>
          </a:p>
          <a:p>
            <a:pPr>
              <a:buNone/>
            </a:pPr>
            <a:r>
              <a:rPr lang="fr-FR" sz="2900" b="1" dirty="0" smtClean="0">
                <a:solidFill>
                  <a:srgbClr val="FF0000"/>
                </a:solidFill>
              </a:rPr>
              <a:t>        </a:t>
            </a:r>
            <a:r>
              <a:rPr lang="fr-FR" sz="2900" b="1" u="sng" dirty="0" smtClean="0">
                <a:solidFill>
                  <a:srgbClr val="FF0000"/>
                </a:solidFill>
              </a:rPr>
              <a:t>Sur le plan  de production agricole</a:t>
            </a:r>
            <a:r>
              <a:rPr lang="fr-FR" sz="2900" u="sng" dirty="0" smtClean="0">
                <a:solidFill>
                  <a:srgbClr val="FF0000"/>
                </a:solidFill>
              </a:rPr>
              <a:t> </a:t>
            </a:r>
            <a:r>
              <a:rPr lang="fr-FR" sz="2900" dirty="0" smtClean="0"/>
              <a:t>:</a:t>
            </a:r>
          </a:p>
          <a:p>
            <a:r>
              <a:rPr lang="fr-FR" sz="2900" dirty="0" smtClean="0"/>
              <a:t>Les principales cultures  constituent  : le manioc  ( 34% ) , la patate  ( 26%) et le  maïs de (22 % ). Les produits cultivés sont destinés à l’autoconsommation et une partie vers la région de l’</a:t>
            </a:r>
            <a:r>
              <a:rPr lang="fr-FR" sz="2900" dirty="0" err="1" smtClean="0"/>
              <a:t>Anosy</a:t>
            </a:r>
            <a:r>
              <a:rPr lang="fr-FR" sz="2900" dirty="0" smtClean="0"/>
              <a:t>.</a:t>
            </a:r>
          </a:p>
          <a:p>
            <a:pPr>
              <a:buNone/>
            </a:pPr>
            <a:endParaRPr lang="fr-FR" sz="2900" dirty="0" smtClean="0"/>
          </a:p>
          <a:p>
            <a:endParaRPr lang="fr-FR" sz="2900" dirty="0" smtClean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lvl="1"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Sur le plan Administratif </a:t>
            </a:r>
          </a:p>
          <a:p>
            <a:pPr lvl="1">
              <a:buNone/>
            </a:pPr>
            <a:r>
              <a:rPr lang="fr-FR" dirty="0" smtClean="0"/>
              <a:t>DREF de l’</a:t>
            </a:r>
            <a:r>
              <a:rPr lang="fr-FR" dirty="0" err="1" smtClean="0"/>
              <a:t>Anosy</a:t>
            </a:r>
            <a:r>
              <a:rPr lang="fr-FR" dirty="0" smtClean="0"/>
              <a:t> : composée de  3 CEF et 24 personnels </a:t>
            </a:r>
            <a:endParaRPr lang="fr-FR" b="1" u="sng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Sur le plan de la situation géographique </a:t>
            </a:r>
            <a:r>
              <a:rPr lang="fr-FR" b="1" dirty="0" smtClean="0"/>
              <a:t>:</a:t>
            </a:r>
            <a:endParaRPr lang="fr-FR" dirty="0" smtClean="0"/>
          </a:p>
          <a:p>
            <a:r>
              <a:rPr lang="fr-FR" sz="2900" b="1" dirty="0" smtClean="0"/>
              <a:t>Région de l’</a:t>
            </a:r>
            <a:r>
              <a:rPr lang="fr-FR" sz="2900" b="1" dirty="0" err="1" smtClean="0"/>
              <a:t>Anosy</a:t>
            </a:r>
            <a:r>
              <a:rPr lang="fr-FR" sz="2900" dirty="0" smtClean="0"/>
              <a:t> </a:t>
            </a:r>
          </a:p>
          <a:p>
            <a:r>
              <a:rPr lang="fr-FR" sz="2900" dirty="0" smtClean="0"/>
              <a:t>Superficie: 30.198 Km2.</a:t>
            </a:r>
          </a:p>
          <a:p>
            <a:r>
              <a:rPr lang="fr-FR" sz="2900" dirty="0" smtClean="0"/>
              <a:t>Climat : type tropical  sec et humide deux saisons bien marquées : pluvieuses de Novembre à Juillet  et sèche d’Août  à Octobre. </a:t>
            </a:r>
          </a:p>
          <a:p>
            <a:r>
              <a:rPr lang="fr-FR" sz="2900" dirty="0" smtClean="0"/>
              <a:t>Composée de TROIS DISTRICTS et SOIXANTE QUATRE  Communes .</a:t>
            </a:r>
          </a:p>
          <a:p>
            <a:r>
              <a:rPr lang="fr-FR" sz="2900" dirty="0" smtClean="0"/>
              <a:t>Population a été évaluée à  700.000 habitants . </a:t>
            </a:r>
          </a:p>
          <a:p>
            <a:pPr>
              <a:buNone/>
            </a:pPr>
            <a:r>
              <a:rPr lang="fr-FR" sz="2900" b="1" dirty="0" smtClean="0">
                <a:solidFill>
                  <a:srgbClr val="FF0000"/>
                </a:solidFill>
              </a:rPr>
              <a:t>        </a:t>
            </a:r>
            <a:r>
              <a:rPr lang="fr-FR" sz="2900" b="1" u="sng" dirty="0" smtClean="0">
                <a:solidFill>
                  <a:srgbClr val="FF0000"/>
                </a:solidFill>
              </a:rPr>
              <a:t>Sur le plan  de production agricole</a:t>
            </a:r>
            <a:r>
              <a:rPr lang="fr-FR" sz="2900" u="sng" dirty="0" smtClean="0">
                <a:solidFill>
                  <a:srgbClr val="FF0000"/>
                </a:solidFill>
              </a:rPr>
              <a:t> </a:t>
            </a:r>
            <a:r>
              <a:rPr lang="fr-FR" sz="2900" dirty="0" smtClean="0"/>
              <a:t>:</a:t>
            </a:r>
          </a:p>
          <a:p>
            <a:r>
              <a:rPr lang="fr-FR" sz="2900" dirty="0" smtClean="0"/>
              <a:t>Les principales cultures  constituent  : le manioc, le riz  , la patate  ainsi que les arbres fruitiers . Les produits cultivés sont destinés à l’autoconsommation et une partie vers la région de l’Androy.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PRESENTATION DE LA REGION (Suite 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fr-FR" sz="1200" b="1" u="sng" dirty="0" smtClean="0">
                <a:solidFill>
                  <a:srgbClr val="FF0000"/>
                </a:solidFill>
              </a:rPr>
              <a:t>Sur le plan  de couverture forestière et de taux de déforestation</a:t>
            </a:r>
            <a:endParaRPr lang="fr-FR" sz="1200" dirty="0" smtClean="0">
              <a:solidFill>
                <a:srgbClr val="FF0000"/>
              </a:solidFill>
            </a:endParaRPr>
          </a:p>
          <a:p>
            <a:r>
              <a:rPr lang="fr-FR" sz="1200" dirty="0" smtClean="0"/>
              <a:t>Les ressources  forestières sont essentiellement constituées de fourrés xérophytiques.</a:t>
            </a:r>
          </a:p>
          <a:p>
            <a:r>
              <a:rPr lang="fr-FR" sz="1200" dirty="0" smtClean="0"/>
              <a:t>Superficie  totale : </a:t>
            </a:r>
            <a:r>
              <a:rPr lang="fr-FR" sz="1200" dirty="0" smtClean="0"/>
              <a:t>460 653</a:t>
            </a:r>
            <a:r>
              <a:rPr lang="fr-FR" sz="1200" dirty="0" smtClean="0"/>
              <a:t> </a:t>
            </a:r>
            <a:r>
              <a:rPr lang="fr-FR" sz="1200" dirty="0" smtClean="0"/>
              <a:t>ha</a:t>
            </a:r>
          </a:p>
          <a:p>
            <a:r>
              <a:rPr lang="fr-FR" sz="1200" dirty="0" smtClean="0"/>
              <a:t>Taux de </a:t>
            </a:r>
            <a:r>
              <a:rPr lang="fr-FR" sz="1200" dirty="0" smtClean="0"/>
              <a:t>déforestation :</a:t>
            </a:r>
            <a:r>
              <a:rPr lang="fr-FR" sz="1200" dirty="0" smtClean="0"/>
              <a:t> 0,1 </a:t>
            </a:r>
            <a:r>
              <a:rPr lang="fr-FR" sz="1200" dirty="0" smtClean="0"/>
              <a:t>%  </a:t>
            </a:r>
            <a:r>
              <a:rPr lang="fr-FR" sz="1200" dirty="0" smtClean="0"/>
              <a:t>entre l’année </a:t>
            </a:r>
            <a:r>
              <a:rPr lang="fr-FR" sz="1200" dirty="0" smtClean="0"/>
              <a:t>2005-2010</a:t>
            </a:r>
            <a:endParaRPr lang="fr-FR" sz="1200" dirty="0" smtClean="0"/>
          </a:p>
          <a:p>
            <a:pPr>
              <a:buNone/>
            </a:pPr>
            <a:r>
              <a:rPr lang="fr-FR" sz="1200" b="1" dirty="0" smtClean="0"/>
              <a:t>           </a:t>
            </a:r>
            <a:r>
              <a:rPr lang="fr-FR" sz="1200" b="1" dirty="0" smtClean="0">
                <a:solidFill>
                  <a:srgbClr val="FF0000"/>
                </a:solidFill>
              </a:rPr>
              <a:t>A</a:t>
            </a:r>
            <a:r>
              <a:rPr lang="fr-FR" sz="1200" b="1" u="sng" dirty="0" smtClean="0">
                <a:solidFill>
                  <a:srgbClr val="FF0000"/>
                </a:solidFill>
              </a:rPr>
              <a:t>touts   de la région en matière  forestière et environnementale</a:t>
            </a:r>
            <a:r>
              <a:rPr lang="fr-FR" sz="1200" b="1" dirty="0" smtClean="0">
                <a:solidFill>
                  <a:srgbClr val="FF0000"/>
                </a:solidFill>
              </a:rPr>
              <a:t> </a:t>
            </a:r>
            <a:endParaRPr lang="fr-FR" sz="1200" dirty="0" smtClean="0">
              <a:solidFill>
                <a:srgbClr val="FF0000"/>
              </a:solidFill>
            </a:endParaRPr>
          </a:p>
          <a:p>
            <a:r>
              <a:rPr lang="fr-FR" sz="1200" dirty="0" smtClean="0"/>
              <a:t>La Région   est dotée de nombreux sites biologiques   centres d’intérêt des organismes nationaux et internationaux œuvrant pour la conservation et la protection de la biodiversité.</a:t>
            </a:r>
          </a:p>
          <a:p>
            <a:pPr>
              <a:buNone/>
            </a:pPr>
            <a:r>
              <a:rPr lang="fr-FR" sz="1200" b="1" dirty="0" smtClean="0"/>
              <a:t>Typologie de l’écosystème naturel existant </a:t>
            </a:r>
            <a:r>
              <a:rPr lang="fr-FR" sz="1200" dirty="0" smtClean="0"/>
              <a:t>: </a:t>
            </a:r>
          </a:p>
          <a:p>
            <a:pPr lvl="0">
              <a:buFontTx/>
              <a:buChar char="-"/>
            </a:pPr>
            <a:r>
              <a:rPr lang="fr-FR" sz="1200" dirty="0" smtClean="0"/>
              <a:t>Des  forêts  denses sèches –série à Didiereaceae et Euphorbiacea-dégradées et/ou  secondaires</a:t>
            </a:r>
          </a:p>
          <a:p>
            <a:pPr lvl="0">
              <a:buNone/>
            </a:pPr>
            <a:r>
              <a:rPr lang="fr-FR" sz="1200" dirty="0" smtClean="0"/>
              <a:t>-      Des Fourrés xérophiles</a:t>
            </a:r>
          </a:p>
          <a:p>
            <a:pPr lvl="0">
              <a:buNone/>
            </a:pPr>
            <a:r>
              <a:rPr lang="fr-FR" sz="1200" dirty="0" smtClean="0"/>
              <a:t>-      Des fourrés xérophiles dégradés  et /ou secondaires</a:t>
            </a:r>
          </a:p>
          <a:p>
            <a:pPr lvl="0">
              <a:buFontTx/>
              <a:buChar char="-"/>
            </a:pPr>
            <a:r>
              <a:rPr lang="fr-FR" sz="1200" dirty="0" smtClean="0"/>
              <a:t>Des peuplements Eucalyptus fourchus</a:t>
            </a:r>
          </a:p>
          <a:p>
            <a:pPr lvl="0">
              <a:buFontTx/>
              <a:buChar char="-"/>
            </a:pPr>
            <a:r>
              <a:rPr lang="fr-FR" sz="1200" dirty="0" smtClean="0"/>
              <a:t>Des Mosaïques de cultures, jachères, lambeaux forestiers, formations graminéennes  </a:t>
            </a:r>
          </a:p>
          <a:p>
            <a:endParaRPr lang="fr-FR" sz="12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fr-FR" sz="1200" b="1" u="sng" dirty="0" smtClean="0">
                <a:solidFill>
                  <a:srgbClr val="FF0000"/>
                </a:solidFill>
              </a:rPr>
              <a:t>Sur le plan  de couverture forestière et de taux de déforestation</a:t>
            </a:r>
            <a:endParaRPr lang="fr-FR" sz="1200" dirty="0" smtClean="0">
              <a:solidFill>
                <a:srgbClr val="FF0000"/>
              </a:solidFill>
            </a:endParaRPr>
          </a:p>
          <a:p>
            <a:r>
              <a:rPr lang="fr-FR" sz="1200" dirty="0" smtClean="0"/>
              <a:t>Les ressources  forestières sont essentiellement constituées des  forêts humides , des forêts  littorales  des fourrés xérophytiques et des savanes arborées .</a:t>
            </a:r>
          </a:p>
          <a:p>
            <a:r>
              <a:rPr lang="fr-FR" sz="1200" dirty="0" smtClean="0"/>
              <a:t>Superficie  totale </a:t>
            </a:r>
            <a:r>
              <a:rPr lang="fr-FR" sz="1200" dirty="0" smtClean="0"/>
              <a:t>:</a:t>
            </a:r>
            <a:r>
              <a:rPr lang="fr-FR" sz="1200" dirty="0" smtClean="0"/>
              <a:t> 484 016 </a:t>
            </a:r>
            <a:r>
              <a:rPr lang="fr-FR" sz="1200" dirty="0" smtClean="0"/>
              <a:t>ha</a:t>
            </a:r>
            <a:endParaRPr lang="fr-FR" sz="1200" dirty="0" smtClean="0"/>
          </a:p>
          <a:p>
            <a:r>
              <a:rPr lang="fr-FR" sz="1200" dirty="0" smtClean="0"/>
              <a:t>Taux de </a:t>
            </a:r>
            <a:r>
              <a:rPr lang="fr-FR" sz="1200" dirty="0" smtClean="0"/>
              <a:t>déforestation </a:t>
            </a:r>
            <a:r>
              <a:rPr lang="fr-FR" sz="1200" dirty="0" smtClean="0"/>
              <a:t>: </a:t>
            </a:r>
            <a:r>
              <a:rPr lang="fr-FR" sz="1200" dirty="0" smtClean="0"/>
              <a:t>0,2. </a:t>
            </a:r>
            <a:r>
              <a:rPr lang="fr-FR" sz="1200" dirty="0" smtClean="0"/>
              <a:t>entre </a:t>
            </a:r>
            <a:r>
              <a:rPr lang="fr-FR" sz="1200" smtClean="0"/>
              <a:t>l’année </a:t>
            </a:r>
            <a:r>
              <a:rPr lang="fr-FR" sz="1200" smtClean="0"/>
              <a:t>2005-2010</a:t>
            </a:r>
            <a:endParaRPr lang="fr-FR" sz="1200" dirty="0" smtClean="0"/>
          </a:p>
          <a:p>
            <a:pPr>
              <a:buNone/>
            </a:pPr>
            <a:r>
              <a:rPr lang="fr-FR" sz="1200" b="1" dirty="0" smtClean="0"/>
              <a:t>           </a:t>
            </a:r>
            <a:r>
              <a:rPr lang="fr-FR" sz="1200" b="1" dirty="0" smtClean="0">
                <a:solidFill>
                  <a:srgbClr val="FF0000"/>
                </a:solidFill>
              </a:rPr>
              <a:t>A</a:t>
            </a:r>
            <a:r>
              <a:rPr lang="fr-FR" sz="1200" b="1" u="sng" dirty="0" smtClean="0">
                <a:solidFill>
                  <a:srgbClr val="FF0000"/>
                </a:solidFill>
              </a:rPr>
              <a:t>touts  en matière  forestière et environnementale</a:t>
            </a:r>
            <a:r>
              <a:rPr lang="fr-FR" sz="1200" b="1" dirty="0" smtClean="0">
                <a:solidFill>
                  <a:srgbClr val="FF0000"/>
                </a:solidFill>
              </a:rPr>
              <a:t> </a:t>
            </a:r>
            <a:endParaRPr lang="fr-FR" sz="1200" dirty="0" smtClean="0">
              <a:solidFill>
                <a:srgbClr val="FF0000"/>
              </a:solidFill>
            </a:endParaRPr>
          </a:p>
          <a:p>
            <a:r>
              <a:rPr lang="fr-FR" sz="1200" dirty="0" smtClean="0"/>
              <a:t>La Région  est  dotée de nombreux sites biologiques   centres d’intérêt des organismes nationaux et internationaux œuvrant pour la conservation et la protection de la biodiversité.</a:t>
            </a:r>
          </a:p>
          <a:p>
            <a:pPr>
              <a:buNone/>
            </a:pPr>
            <a:r>
              <a:rPr lang="fr-FR" sz="1200" b="1" dirty="0" smtClean="0"/>
              <a:t>Typologie de l’écosystème naturel existant</a:t>
            </a:r>
            <a:r>
              <a:rPr lang="fr-FR" sz="1200" dirty="0" smtClean="0"/>
              <a:t> : </a:t>
            </a:r>
          </a:p>
          <a:p>
            <a:pPr lvl="0">
              <a:buFontTx/>
              <a:buChar char="-"/>
            </a:pPr>
            <a:r>
              <a:rPr lang="fr-FR" sz="1200" dirty="0" smtClean="0"/>
              <a:t>Des  forêts  denses sèches –série à Didiereaceae et Euphorbiacea-dégradées et/ou  secondaires</a:t>
            </a:r>
          </a:p>
          <a:p>
            <a:pPr lvl="0">
              <a:buNone/>
            </a:pPr>
            <a:r>
              <a:rPr lang="fr-FR" sz="1200" dirty="0" smtClean="0"/>
              <a:t>-      Des Fourrés xérophiles</a:t>
            </a:r>
          </a:p>
          <a:p>
            <a:pPr lvl="0">
              <a:buNone/>
            </a:pPr>
            <a:r>
              <a:rPr lang="fr-FR" sz="1200" dirty="0" smtClean="0"/>
              <a:t>-      Des fourrés xérophiles dégradés  et /ou secondaires</a:t>
            </a:r>
          </a:p>
          <a:p>
            <a:pPr lvl="0">
              <a:buFontTx/>
              <a:buChar char="-"/>
            </a:pPr>
            <a:r>
              <a:rPr lang="fr-FR" sz="1200" dirty="0" smtClean="0"/>
              <a:t>Des peuplements Eucalyptus </a:t>
            </a:r>
          </a:p>
          <a:p>
            <a:pPr lvl="0">
              <a:buFontTx/>
              <a:buChar char="-"/>
            </a:pPr>
            <a:r>
              <a:rPr lang="fr-FR" sz="1200" dirty="0" smtClean="0"/>
              <a:t>Des  forêts  denses humides , </a:t>
            </a:r>
          </a:p>
          <a:p>
            <a:pPr lvl="0">
              <a:buFontTx/>
              <a:buChar char="-"/>
            </a:pPr>
            <a:r>
              <a:rPr lang="fr-FR" sz="1200" dirty="0" smtClean="0"/>
              <a:t>Des forêts littorales ,  jachères des lambeaux forestiers et formations graminéennes 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OBJECTIFS ET  DEFIS REGIONAUX 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2.1-</a:t>
            </a:r>
            <a:r>
              <a:rPr lang="fr-FR" b="1" u="sng" dirty="0" smtClean="0">
                <a:solidFill>
                  <a:srgbClr val="00B050"/>
                </a:solidFill>
              </a:rPr>
              <a:t>LES OBJECTIFS consistent à</a:t>
            </a:r>
            <a:r>
              <a:rPr lang="fr-FR" b="1" dirty="0" smtClean="0">
                <a:solidFill>
                  <a:srgbClr val="00B050"/>
                </a:solidFill>
              </a:rPr>
              <a:t>  :</a:t>
            </a:r>
          </a:p>
          <a:p>
            <a:pPr lvl="0"/>
            <a:r>
              <a:rPr lang="fr-FR" dirty="0" smtClean="0"/>
              <a:t>La croissance économique (d’où l’importance accordée à l’approche filière)</a:t>
            </a:r>
          </a:p>
          <a:p>
            <a:pPr lvl="0"/>
            <a:r>
              <a:rPr lang="fr-FR" dirty="0" smtClean="0"/>
              <a:t> La sécurité alimentaire</a:t>
            </a:r>
          </a:p>
          <a:p>
            <a:pPr lvl="0"/>
            <a:r>
              <a:rPr lang="fr-FR" dirty="0" smtClean="0"/>
              <a:t>La gestion durable des ressources naturelles (bonne articulation entre développement rural et respect de l’environnement)</a:t>
            </a:r>
          </a:p>
          <a:p>
            <a:pPr lvl="0"/>
            <a:r>
              <a:rPr lang="fr-FR" dirty="0" smtClean="0"/>
              <a:t>Et la promotion de la bonne gouvernance au sein du développement rural </a:t>
            </a:r>
          </a:p>
          <a:p>
            <a:r>
              <a:rPr lang="fr-FR" b="1" dirty="0" smtClean="0">
                <a:solidFill>
                  <a:srgbClr val="00B050"/>
                </a:solidFill>
              </a:rPr>
              <a:t>2.2-</a:t>
            </a:r>
            <a:r>
              <a:rPr lang="fr-FR" b="1" u="sng" dirty="0" smtClean="0">
                <a:solidFill>
                  <a:srgbClr val="00B050"/>
                </a:solidFill>
              </a:rPr>
              <a:t>LES DEFIS se concentrent sur </a:t>
            </a:r>
            <a:r>
              <a:rPr lang="fr-FR" b="1" dirty="0" smtClean="0">
                <a:solidFill>
                  <a:srgbClr val="00B050"/>
                </a:solidFill>
              </a:rPr>
              <a:t>:</a:t>
            </a:r>
          </a:p>
          <a:p>
            <a:pPr lvl="0"/>
            <a:r>
              <a:rPr lang="fr-FR" dirty="0" smtClean="0"/>
              <a:t>La gestion durable : des écosystèmes et de la biodiversité, des eaux et des sols , des  ressources forestières et des espaces ruraux</a:t>
            </a:r>
          </a:p>
          <a:p>
            <a:pPr lvl="0"/>
            <a:r>
              <a:rPr lang="fr-FR" dirty="0" smtClean="0"/>
              <a:t>La mise en compatibilité des investissements ruraux avec environnement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dirty="0" smtClean="0">
                <a:solidFill>
                  <a:srgbClr val="00B0F0"/>
                </a:solidFill>
              </a:rPr>
              <a:t>METHODOLOGIE D’APPROCHE :</a:t>
            </a:r>
            <a:r>
              <a:rPr lang="fr-FR" dirty="0" smtClean="0">
                <a:solidFill>
                  <a:srgbClr val="00B0F0"/>
                </a:solidFill>
              </a:rPr>
              <a:t/>
            </a:r>
            <a:br>
              <a:rPr lang="fr-FR" dirty="0" smtClean="0">
                <a:solidFill>
                  <a:srgbClr val="00B0F0"/>
                </a:solidFill>
              </a:rPr>
            </a:b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Collaboration du travail </a:t>
            </a:r>
            <a:r>
              <a:rPr lang="fr-FR" dirty="0" smtClean="0"/>
              <a:t>en</a:t>
            </a:r>
            <a:r>
              <a:rPr lang="fr-FR" b="1" dirty="0" smtClean="0"/>
              <a:t> </a:t>
            </a:r>
            <a:r>
              <a:rPr lang="fr-FR" dirty="0" smtClean="0"/>
              <a:t> partenariats avec les Autorités des Collectivités Territoriales Décentralisées,  les Services Publics, les secteurs  privés,  les Sociétés Civiles,  les  Organismes Nationaux et Internationaux</a:t>
            </a:r>
          </a:p>
          <a:p>
            <a:r>
              <a:rPr lang="fr-FR" b="1" dirty="0" smtClean="0">
                <a:solidFill>
                  <a:srgbClr val="00B0F0"/>
                </a:solidFill>
              </a:rPr>
              <a:t>Principes </a:t>
            </a:r>
            <a:r>
              <a:rPr lang="fr-FR" dirty="0" smtClean="0"/>
              <a:t>: Complémentarité, synergie,  valorisation des différences, échange d’expériences, consensus,  valorisation des compétences ,chartes de responsabilités , bénéfice mutuel et  mise en œuvre à la bonne gouvernance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LACUNES ET CONTRAINTES  AU NIVEAU DES DEUX REGIONS 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r-FR" sz="6400" b="1" dirty="0" smtClean="0">
                <a:solidFill>
                  <a:srgbClr val="FF0000"/>
                </a:solidFill>
              </a:rPr>
              <a:t>SUR LE MILIEU  MARIN ET COTIER</a:t>
            </a:r>
          </a:p>
          <a:p>
            <a:pPr>
              <a:buNone/>
            </a:pPr>
            <a:r>
              <a:rPr lang="fr-FR" sz="5600" dirty="0" smtClean="0"/>
              <a:t>-Envahissement des sables ( terrains de cultures , infrastructures  ) </a:t>
            </a:r>
          </a:p>
          <a:p>
            <a:pPr>
              <a:buNone/>
            </a:pPr>
            <a:r>
              <a:rPr lang="fr-FR" sz="5600" dirty="0" smtClean="0"/>
              <a:t>-Disparition progressive  des couvertures  herbacées  et  habitats   des flores dues </a:t>
            </a:r>
          </a:p>
          <a:p>
            <a:pPr>
              <a:buNone/>
            </a:pPr>
            <a:r>
              <a:rPr lang="fr-FR" sz="5600" dirty="0" smtClean="0"/>
              <a:t>par l’avancement des dunes et l’amplifiée par  sècheresse </a:t>
            </a:r>
          </a:p>
          <a:p>
            <a:pPr>
              <a:buNone/>
            </a:pPr>
            <a:r>
              <a:rPr lang="fr-FR" sz="5600" dirty="0" smtClean="0"/>
              <a:t>-Déplacement  périodique  des villages ou des hameaux   par le phénomène d’érosion </a:t>
            </a:r>
          </a:p>
          <a:p>
            <a:pPr>
              <a:buNone/>
            </a:pPr>
            <a:r>
              <a:rPr lang="fr-FR" sz="5600" dirty="0" smtClean="0"/>
              <a:t>éolienne  au moment de période du vent fort  entraînant   l’éboulement  de poussières</a:t>
            </a:r>
          </a:p>
          <a:p>
            <a:pPr>
              <a:buNone/>
            </a:pPr>
            <a:r>
              <a:rPr lang="fr-FR" sz="5600" dirty="0" smtClean="0"/>
              <a:t>-Mortalité de quelques baleines  et produits halieutiques  au bord  de littoral </a:t>
            </a:r>
          </a:p>
          <a:p>
            <a:pPr>
              <a:buNone/>
            </a:pPr>
            <a:r>
              <a:rPr lang="fr-FR" sz="5600" dirty="0" smtClean="0"/>
              <a:t>-Pollution marine  due par le déversement  des carburants d’accident d’un  bateau</a:t>
            </a:r>
          </a:p>
          <a:p>
            <a:r>
              <a:rPr lang="fr-FR" sz="6400" b="1" dirty="0" smtClean="0">
                <a:solidFill>
                  <a:srgbClr val="FF0000"/>
                </a:solidFill>
              </a:rPr>
              <a:t>SUR LE MILIEU  TERRESTRE</a:t>
            </a:r>
          </a:p>
          <a:p>
            <a:pPr>
              <a:buNone/>
            </a:pPr>
            <a:r>
              <a:rPr lang="fr-FR" sz="5600" dirty="0" smtClean="0"/>
              <a:t>-Dégradation des ressources forestières  dues par les pratiques  ( </a:t>
            </a:r>
            <a:r>
              <a:rPr lang="fr-FR" sz="5600" dirty="0" err="1" smtClean="0"/>
              <a:t>Tavy</a:t>
            </a:r>
            <a:r>
              <a:rPr lang="fr-FR" sz="5600" dirty="0" smtClean="0"/>
              <a:t>  , feux de </a:t>
            </a:r>
          </a:p>
          <a:p>
            <a:pPr>
              <a:buNone/>
            </a:pPr>
            <a:r>
              <a:rPr lang="fr-FR" sz="5600" dirty="0" smtClean="0"/>
              <a:t>brousse , approvisionnement des bois  d’énergie  , du bois de  service  et  </a:t>
            </a:r>
          </a:p>
          <a:p>
            <a:pPr>
              <a:buNone/>
            </a:pPr>
            <a:r>
              <a:rPr lang="fr-FR" sz="5600" dirty="0" smtClean="0"/>
              <a:t>du bois de construction irrationnel )</a:t>
            </a:r>
          </a:p>
          <a:p>
            <a:pPr>
              <a:buNone/>
            </a:pPr>
            <a:r>
              <a:rPr lang="fr-FR" sz="5600" dirty="0" smtClean="0"/>
              <a:t>-Non maîtrisé de l’envahissement de </a:t>
            </a:r>
            <a:r>
              <a:rPr lang="fr-FR" sz="5600" dirty="0" err="1" smtClean="0"/>
              <a:t>Raketa</a:t>
            </a:r>
            <a:r>
              <a:rPr lang="fr-FR" sz="5600" dirty="0" smtClean="0"/>
              <a:t> mena , </a:t>
            </a:r>
          </a:p>
          <a:p>
            <a:pPr>
              <a:buNone/>
            </a:pPr>
            <a:r>
              <a:rPr lang="fr-FR" sz="5600" dirty="0" smtClean="0"/>
              <a:t>-Trafic  des faunes  et  des flores en particulier les  Tortues Radiées  , les bois précieux</a:t>
            </a:r>
          </a:p>
          <a:p>
            <a:pPr>
              <a:buNone/>
            </a:pPr>
            <a:r>
              <a:rPr lang="fr-FR" sz="5600" dirty="0" smtClean="0"/>
              <a:t>-Dégradation des brise-vent atténuant l’érosion éolienne </a:t>
            </a:r>
          </a:p>
          <a:p>
            <a:pPr>
              <a:buNone/>
            </a:pPr>
            <a:r>
              <a:rPr lang="fr-FR" sz="5600" dirty="0" smtClean="0"/>
              <a:t>-Dégradation des bassin-versants </a:t>
            </a:r>
          </a:p>
          <a:p>
            <a:pPr lvl="0">
              <a:buNone/>
            </a:pPr>
            <a:r>
              <a:rPr lang="fr-FR" sz="5600" dirty="0" smtClean="0"/>
              <a:t>-Saison de pluie aléatoire , mal réparties  entraînant la manque d’eau  pour le riz et les </a:t>
            </a:r>
          </a:p>
          <a:p>
            <a:pPr lvl="0">
              <a:buNone/>
            </a:pPr>
            <a:r>
              <a:rPr lang="fr-FR" sz="5600" dirty="0" smtClean="0"/>
              <a:t>autres cultures</a:t>
            </a:r>
          </a:p>
          <a:p>
            <a:pPr lvl="0">
              <a:buNone/>
            </a:pPr>
            <a:r>
              <a:rPr lang="fr-FR" sz="5600" dirty="0" smtClean="0"/>
              <a:t>-Avancement de la désertification  , tarissement  des sources  d’eau et insuffisance </a:t>
            </a:r>
          </a:p>
          <a:p>
            <a:pPr lvl="0">
              <a:buNone/>
            </a:pPr>
            <a:r>
              <a:rPr lang="fr-FR" sz="5600" dirty="0" smtClean="0"/>
              <a:t>d’eau</a:t>
            </a:r>
            <a:r>
              <a:rPr lang="fr-FR" sz="5600" i="1" dirty="0" smtClean="0"/>
              <a:t> potable</a:t>
            </a:r>
          </a:p>
          <a:p>
            <a:pPr>
              <a:buNone/>
            </a:pPr>
            <a:r>
              <a:rPr lang="fr-FR" sz="6000" b="1" dirty="0" smtClean="0">
                <a:solidFill>
                  <a:srgbClr val="FF0000"/>
                </a:solidFill>
              </a:rPr>
              <a:t>* SUR LE PLAN  ADMINISTRATIF ET TECHNIQUE </a:t>
            </a:r>
          </a:p>
          <a:p>
            <a:pPr>
              <a:buNone/>
            </a:pPr>
            <a:r>
              <a:rPr lang="fr-FR" sz="6000" dirty="0" smtClean="0"/>
              <a:t>-Insuffisance  des moyens du travail ( Matériels , humains  , équipements)</a:t>
            </a:r>
          </a:p>
          <a:p>
            <a:pPr>
              <a:buNone/>
            </a:pPr>
            <a:r>
              <a:rPr lang="fr-FR" sz="6000" dirty="0" smtClean="0"/>
              <a:t>-Carence à la méthodologie   du travail  ( outils de décision , rétention </a:t>
            </a:r>
            <a:r>
              <a:rPr lang="fr-FR" sz="6000" smtClean="0"/>
              <a:t>des informations   </a:t>
            </a:r>
            <a:r>
              <a:rPr lang="fr-FR" sz="6000" dirty="0" smtClean="0"/>
              <a:t>)</a:t>
            </a:r>
          </a:p>
          <a:p>
            <a:pPr>
              <a:buNone/>
            </a:pPr>
            <a:r>
              <a:rPr lang="fr-FR" sz="6000" b="1" dirty="0" smtClean="0">
                <a:solidFill>
                  <a:srgbClr val="FF0000"/>
                </a:solidFill>
              </a:rPr>
              <a:t>-</a:t>
            </a:r>
          </a:p>
          <a:p>
            <a:pPr lvl="0">
              <a:buNone/>
            </a:pPr>
            <a:endParaRPr lang="fr-FR" sz="5600" i="1" dirty="0" smtClean="0"/>
          </a:p>
          <a:p>
            <a:pPr lvl="0">
              <a:buNone/>
            </a:pPr>
            <a:endParaRPr lang="fr-FR" sz="5600" i="1" dirty="0"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dirty="0" smtClean="0">
                <a:solidFill>
                  <a:srgbClr val="00B050"/>
                </a:solidFill>
              </a:rPr>
              <a:t>ENJEUX  ET CONSEQUENCES </a:t>
            </a:r>
            <a:br>
              <a:rPr lang="fr-FR" sz="2800" dirty="0" smtClean="0">
                <a:solidFill>
                  <a:srgbClr val="00B050"/>
                </a:solidFill>
              </a:rPr>
            </a:br>
            <a:r>
              <a:rPr lang="fr-FR" sz="2800" dirty="0" smtClean="0">
                <a:solidFill>
                  <a:srgbClr val="00B050"/>
                </a:solidFill>
              </a:rPr>
              <a:t>( Changement climatique, déforestation , trafics, </a:t>
            </a:r>
            <a:r>
              <a:rPr lang="fr-FR" sz="2800" dirty="0" err="1" smtClean="0">
                <a:solidFill>
                  <a:srgbClr val="00B050"/>
                </a:solidFill>
              </a:rPr>
              <a:t>etc</a:t>
            </a:r>
            <a:r>
              <a:rPr lang="fr-FR" sz="2800" dirty="0" smtClean="0">
                <a:solidFill>
                  <a:srgbClr val="00B050"/>
                </a:solidFill>
              </a:rPr>
              <a:t>… )  </a:t>
            </a:r>
            <a:endParaRPr lang="fr-FR" sz="2800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fr-FR" sz="8000" dirty="0" smtClean="0"/>
              <a:t>Perte des forêts à un rythme de 600 Ha / an  ( </a:t>
            </a:r>
            <a:r>
              <a:rPr lang="fr-FR" sz="8000" dirty="0" err="1" smtClean="0"/>
              <a:t>Tavy</a:t>
            </a:r>
            <a:r>
              <a:rPr lang="fr-FR" sz="8000" dirty="0" smtClean="0"/>
              <a:t> , feux de brousse et prélèvements illicites ) accentue la menace de désertification  et le non maintien de l’équilibre écologique</a:t>
            </a:r>
          </a:p>
          <a:p>
            <a:pPr lvl="0"/>
            <a:r>
              <a:rPr lang="fr-FR" sz="8000" dirty="0" smtClean="0"/>
              <a:t>L’étendue de forêt à haute biodiversité disparue bientôt si  l’envahissement de </a:t>
            </a:r>
            <a:r>
              <a:rPr lang="fr-FR" sz="8000" dirty="0" err="1" smtClean="0"/>
              <a:t>Raketa</a:t>
            </a:r>
            <a:r>
              <a:rPr lang="fr-FR" sz="8000" dirty="0" smtClean="0"/>
              <a:t> mena , l’exploitation abusive des produits forestiers   ainsi que l’avancement des dunes continuent  or l’écosystème est très fragile  .</a:t>
            </a:r>
          </a:p>
          <a:p>
            <a:pPr lvl="0"/>
            <a:r>
              <a:rPr lang="fr-FR" sz="8000" dirty="0" smtClean="0"/>
              <a:t>L’agriculture s’effondrerait à cause de l’érosion du sol , dégradation des brise-vents atténuant l’érosion éolienne , des bassin-versants et en plus le manque d’eau  pour le riz et les autres cultures d’où  la production diminue progressivement  </a:t>
            </a:r>
          </a:p>
          <a:p>
            <a:r>
              <a:rPr lang="fr-FR" sz="8000" dirty="0" smtClean="0"/>
              <a:t>Recul progressif de la forêt  ( </a:t>
            </a:r>
            <a:r>
              <a:rPr lang="fr-FR" sz="8000" dirty="0" err="1" smtClean="0"/>
              <a:t>tetike</a:t>
            </a:r>
            <a:r>
              <a:rPr lang="fr-FR" sz="8000" dirty="0" smtClean="0"/>
              <a:t> et feux de brousse ) d’où dégradation progressive de ressources naturelles et tendance à la désertification</a:t>
            </a:r>
          </a:p>
          <a:p>
            <a:pPr lvl="0"/>
            <a:r>
              <a:rPr lang="fr-FR" sz="8000" dirty="0" smtClean="0"/>
              <a:t>Disparition lente mais progressive des espèces protégées, à cause du non-respect du règlement en vigueur et le non respect des us et coutumes</a:t>
            </a:r>
          </a:p>
          <a:p>
            <a:pPr lvl="0"/>
            <a:r>
              <a:rPr lang="fr-FR" sz="8000" dirty="0" smtClean="0"/>
              <a:t>Diminution progressive de la fertilité, surtout dans la zone sédimentaire à cause de l’érosion  du sol , tandis que dans la zone littorale, avancement des dunes  entraînant  la menace de désertification  </a:t>
            </a:r>
          </a:p>
          <a:p>
            <a:endParaRPr lang="fr-FR" sz="7400" dirty="0" smtClean="0"/>
          </a:p>
          <a:p>
            <a:pPr lvl="0"/>
            <a:endParaRPr lang="fr-FR" dirty="0" smtClean="0"/>
          </a:p>
          <a:p>
            <a:pPr>
              <a:buNone/>
            </a:pPr>
            <a:r>
              <a:rPr lang="fr-FR" dirty="0" smtClean="0"/>
              <a:t> </a:t>
            </a:r>
          </a:p>
          <a:p>
            <a:pPr lvl="0"/>
            <a:endParaRPr lang="fr-FR" dirty="0" smtClean="0"/>
          </a:p>
          <a:p>
            <a:pPr lvl="0"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INTERVENTIONS  MISES EN ŒUVRE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r-FR" sz="8000" b="1" u="sng" dirty="0" smtClean="0">
                <a:solidFill>
                  <a:srgbClr val="FF0000"/>
                </a:solidFill>
              </a:rPr>
              <a:t>AU NIVEAU NATIONAL</a:t>
            </a:r>
          </a:p>
          <a:p>
            <a:pPr>
              <a:buNone/>
            </a:pPr>
            <a:r>
              <a:rPr lang="fr-FR" sz="8000" dirty="0" smtClean="0"/>
              <a:t>-Mise en place des différentes politiques nationales  ,  des conventions et des textes législatifs  </a:t>
            </a:r>
          </a:p>
          <a:p>
            <a:r>
              <a:rPr lang="fr-FR" sz="8000" b="1" u="sng" dirty="0" smtClean="0">
                <a:solidFill>
                  <a:srgbClr val="FF0000"/>
                </a:solidFill>
              </a:rPr>
              <a:t>AU NIVEAU REGIONAL /DISTRICTS/COMMUNAUX </a:t>
            </a:r>
          </a:p>
          <a:p>
            <a:pPr>
              <a:buNone/>
            </a:pPr>
            <a:r>
              <a:rPr lang="fr-FR" sz="6400" dirty="0" smtClean="0"/>
              <a:t>-Mise en place de plate forme régionale  (</a:t>
            </a:r>
            <a:r>
              <a:rPr lang="fr-FR" sz="6400" dirty="0" err="1" smtClean="0"/>
              <a:t>Anosy</a:t>
            </a:r>
            <a:r>
              <a:rPr lang="fr-FR" sz="6400" dirty="0" smtClean="0"/>
              <a:t> )</a:t>
            </a:r>
          </a:p>
          <a:p>
            <a:pPr>
              <a:buNone/>
            </a:pPr>
            <a:r>
              <a:rPr lang="fr-FR" sz="6400" dirty="0" smtClean="0"/>
              <a:t>-Promotion de  l’exécution  des travaux   du reboisement  et  la restauration  </a:t>
            </a:r>
          </a:p>
          <a:p>
            <a:pPr>
              <a:buNone/>
            </a:pPr>
            <a:r>
              <a:rPr lang="fr-FR" sz="6400" dirty="0" smtClean="0"/>
              <a:t>avec  les  parties prenantes   selon leur mission . ( DREF, CRS, PAM , ONN , FID</a:t>
            </a:r>
          </a:p>
          <a:p>
            <a:pPr>
              <a:buNone/>
            </a:pPr>
            <a:r>
              <a:rPr lang="fr-FR" sz="6400" dirty="0" smtClean="0"/>
              <a:t>, SNGF , QMM  SA ,Sociétés civiles  </a:t>
            </a:r>
            <a:r>
              <a:rPr lang="fr-FR" sz="6400" dirty="0" err="1" smtClean="0"/>
              <a:t>etc</a:t>
            </a:r>
            <a:r>
              <a:rPr lang="fr-FR" sz="6400" dirty="0" smtClean="0"/>
              <a:t>…..)</a:t>
            </a:r>
          </a:p>
          <a:p>
            <a:pPr>
              <a:buNone/>
            </a:pPr>
            <a:r>
              <a:rPr lang="fr-FR" sz="6400" dirty="0" smtClean="0"/>
              <a:t>-Lutte contre la déforestation  et les trafics des animaux protégés  en </a:t>
            </a:r>
          </a:p>
          <a:p>
            <a:pPr>
              <a:buNone/>
            </a:pPr>
            <a:r>
              <a:rPr lang="fr-FR" sz="6400" dirty="0" smtClean="0"/>
              <a:t>collaboration du travail avec  les VOI , les GN et les organismes Internationaux </a:t>
            </a:r>
          </a:p>
          <a:p>
            <a:pPr>
              <a:buNone/>
            </a:pPr>
            <a:r>
              <a:rPr lang="fr-FR" sz="6400" dirty="0" smtClean="0"/>
              <a:t>et valorisation des us et coutumes par le </a:t>
            </a:r>
            <a:r>
              <a:rPr lang="fr-FR" sz="6400" dirty="0" err="1" smtClean="0"/>
              <a:t>Lilintany</a:t>
            </a:r>
            <a:r>
              <a:rPr lang="fr-FR" sz="6400" dirty="0" smtClean="0"/>
              <a:t> régional</a:t>
            </a:r>
          </a:p>
          <a:p>
            <a:pPr>
              <a:buNone/>
            </a:pPr>
            <a:r>
              <a:rPr lang="fr-FR" sz="6400" dirty="0" smtClean="0"/>
              <a:t>-Lutte contre les feux de brousse  en collaboration  avec les VOI , les GN et les</a:t>
            </a:r>
          </a:p>
          <a:p>
            <a:pPr>
              <a:buNone/>
            </a:pPr>
            <a:r>
              <a:rPr lang="fr-FR" sz="6400" dirty="0" smtClean="0"/>
              <a:t> Collectivités Territoriales  Décentralisées</a:t>
            </a:r>
          </a:p>
          <a:p>
            <a:pPr>
              <a:buNone/>
            </a:pPr>
            <a:r>
              <a:rPr lang="fr-FR" sz="6400" dirty="0" smtClean="0"/>
              <a:t>-Appui technique et réalisation des travaux de stabilisation des dunes  et de restauration  des </a:t>
            </a:r>
          </a:p>
          <a:p>
            <a:pPr>
              <a:buNone/>
            </a:pPr>
            <a:r>
              <a:rPr lang="fr-FR" sz="6400" dirty="0" smtClean="0"/>
              <a:t>forêts  , des brise-vents avec les  partenaires (  CRS,  DREF, PAM,  QMM SA  )</a:t>
            </a:r>
          </a:p>
          <a:p>
            <a:pPr>
              <a:buNone/>
            </a:pPr>
            <a:r>
              <a:rPr lang="fr-FR" sz="6400" dirty="0" smtClean="0"/>
              <a:t>-Sensibilisation et participation à l’IEC  avec les partenaires  , les Services  Publics , les Autorités , </a:t>
            </a:r>
          </a:p>
          <a:p>
            <a:pPr>
              <a:buNone/>
            </a:pPr>
            <a:r>
              <a:rPr lang="fr-FR" sz="6400" dirty="0" smtClean="0"/>
              <a:t>les VOI ( </a:t>
            </a:r>
            <a:r>
              <a:rPr lang="fr-FR" sz="6400" dirty="0" err="1" smtClean="0"/>
              <a:t>Polisin’Ala</a:t>
            </a:r>
            <a:r>
              <a:rPr lang="fr-FR" sz="6400" dirty="0" smtClean="0"/>
              <a:t> )</a:t>
            </a:r>
          </a:p>
          <a:p>
            <a:pPr>
              <a:buNone/>
            </a:pPr>
            <a:r>
              <a:rPr lang="fr-FR" sz="6400" dirty="0" smtClean="0"/>
              <a:t>-Transfert de gestion des ressources forestières  et mises en place des NAP</a:t>
            </a:r>
          </a:p>
          <a:p>
            <a:pPr>
              <a:buNone/>
            </a:pPr>
            <a:r>
              <a:rPr lang="fr-FR" sz="6400" dirty="0" smtClean="0"/>
              <a:t>-Sensibilisation et formation des Maires en Changement climatique  et les mesures à</a:t>
            </a:r>
          </a:p>
          <a:p>
            <a:pPr>
              <a:buNone/>
            </a:pPr>
            <a:r>
              <a:rPr lang="fr-FR" sz="6400" dirty="0" smtClean="0"/>
              <a:t> entreprendre</a:t>
            </a:r>
            <a:endParaRPr lang="fr-FR" sz="6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 MISAOTRA TOMPOKO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« Tout acte a son témoin  »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959</Words>
  <Application>Microsoft Office PowerPoint</Application>
  <PresentationFormat>Affichage à l'écran (4:3)</PresentationFormat>
  <Paragraphs>123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LA REGION DE L’ANDROY ET DE L’ANOSY FACE AU PROJET DE RENFORCEMENT DES SITES WEB CHM</vt:lpstr>
      <vt:lpstr>PRESENTATION « REGION ET DREF »</vt:lpstr>
      <vt:lpstr>PRESENTATION DE LA REGION (Suite )</vt:lpstr>
      <vt:lpstr>OBJECTIFS ET  DEFIS REGIONAUX </vt:lpstr>
      <vt:lpstr>METHODOLOGIE D’APPROCHE : </vt:lpstr>
      <vt:lpstr>LACUNES ET CONTRAINTES  AU NIVEAU DES DEUX REGIONS  </vt:lpstr>
      <vt:lpstr>ENJEUX  ET CONSEQUENCES  ( Changement climatique, déforestation , trafics, etc… )  </vt:lpstr>
      <vt:lpstr>INTERVENTIONS  MISES EN ŒUVRE </vt:lpstr>
      <vt:lpstr> MISAOTRA TOMPOKO</vt:lpstr>
    </vt:vector>
  </TitlesOfParts>
  <Company>winico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REGION DE L’ANDROY FACE AU CHANGEMENT CLIMATIQUE</dc:title>
  <dc:creator>winico</dc:creator>
  <cp:lastModifiedBy>Lenovo</cp:lastModifiedBy>
  <cp:revision>90</cp:revision>
  <dcterms:created xsi:type="dcterms:W3CDTF">2012-09-01T08:41:29Z</dcterms:created>
  <dcterms:modified xsi:type="dcterms:W3CDTF">2013-10-30T06:11:17Z</dcterms:modified>
</cp:coreProperties>
</file>