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2" r:id="rId2"/>
  </p:sldMasterIdLst>
  <p:notesMasterIdLst>
    <p:notesMasterId r:id="rId16"/>
  </p:notesMasterIdLst>
  <p:handoutMasterIdLst>
    <p:handoutMasterId r:id="rId17"/>
  </p:handoutMasterIdLst>
  <p:sldIdLst>
    <p:sldId id="299" r:id="rId3"/>
    <p:sldId id="336" r:id="rId4"/>
    <p:sldId id="325" r:id="rId5"/>
    <p:sldId id="375" r:id="rId6"/>
    <p:sldId id="334" r:id="rId7"/>
    <p:sldId id="355" r:id="rId8"/>
    <p:sldId id="366" r:id="rId9"/>
    <p:sldId id="362" r:id="rId10"/>
    <p:sldId id="363" r:id="rId11"/>
    <p:sldId id="364" r:id="rId12"/>
    <p:sldId id="365" r:id="rId13"/>
    <p:sldId id="353" r:id="rId14"/>
    <p:sldId id="297" r:id="rId15"/>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F0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5730" autoAdjust="0"/>
  </p:normalViewPr>
  <p:slideViewPr>
    <p:cSldViewPr snapToGrid="0">
      <p:cViewPr>
        <p:scale>
          <a:sx n="67" d="100"/>
          <a:sy n="67" d="100"/>
        </p:scale>
        <p:origin x="-1368" y="-162"/>
      </p:cViewPr>
      <p:guideLst>
        <p:guide orient="horz" pos="3935"/>
        <p:guide pos="288"/>
        <p:guide pos="726"/>
        <p:guide pos="5029"/>
        <p:guide pos="4315"/>
      </p:guideLst>
    </p:cSldViewPr>
  </p:slideViewPr>
  <p:outlineViewPr>
    <p:cViewPr>
      <p:scale>
        <a:sx n="33" d="100"/>
        <a:sy n="33" d="100"/>
      </p:scale>
      <p:origin x="54" y="3153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50EC3-7DCE-40C5-8B6F-42765EF58172}" type="doc">
      <dgm:prSet loTypeId="urn:microsoft.com/office/officeart/2005/8/layout/list1" loCatId="list" qsTypeId="urn:microsoft.com/office/officeart/2005/8/quickstyle/simple3" qsCatId="simple" csTypeId="urn:microsoft.com/office/officeart/2005/8/colors/colorful1#5" csCatId="colorful" phldr="1"/>
      <dgm:spPr/>
      <dgm:t>
        <a:bodyPr/>
        <a:lstStyle/>
        <a:p>
          <a:endParaRPr lang="de-DE"/>
        </a:p>
      </dgm:t>
    </dgm:pt>
    <dgm:pt modelId="{523D1CD6-C31C-4417-A95E-A7D5A9DA9CD7}">
      <dgm:prSet phldrT="[Text]" custT="1"/>
      <dgm:spPr/>
      <dgm:t>
        <a:bodyPr/>
        <a:lstStyle/>
        <a:p>
          <a:r>
            <a:rPr lang="fr-FR" sz="2000" b="1" i="1" dirty="0" smtClean="0">
              <a:latin typeface="+mn-lt"/>
              <a:cs typeface="Arial" pitchFamily="34" charset="0"/>
            </a:rPr>
            <a:t>Champ 2 – diffusion et professionnalisation de la </a:t>
          </a:r>
          <a:r>
            <a:rPr lang="fr-FR" sz="2000" b="1" i="1" dirty="0" smtClean="0">
              <a:latin typeface="+mn-lt"/>
            </a:rPr>
            <a:t>Filière Bois-Energie </a:t>
          </a:r>
          <a:endParaRPr lang="de-DE" sz="2000" b="0" dirty="0">
            <a:latin typeface="+mn-lt"/>
          </a:endParaRPr>
        </a:p>
      </dgm:t>
    </dgm:pt>
    <dgm:pt modelId="{2A16F0E3-AA41-4225-A0C5-D21ED681192C}" type="parTrans" cxnId="{B8534A14-45D6-44FE-B2AD-417CAD5955CE}">
      <dgm:prSet/>
      <dgm:spPr/>
      <dgm:t>
        <a:bodyPr/>
        <a:lstStyle/>
        <a:p>
          <a:endParaRPr lang="de-DE"/>
        </a:p>
      </dgm:t>
    </dgm:pt>
    <dgm:pt modelId="{3B0CBCB4-91F9-42EF-80F4-9BD278074663}" type="sibTrans" cxnId="{B8534A14-45D6-44FE-B2AD-417CAD5955CE}">
      <dgm:prSet/>
      <dgm:spPr/>
      <dgm:t>
        <a:bodyPr/>
        <a:lstStyle/>
        <a:p>
          <a:endParaRPr lang="de-DE"/>
        </a:p>
      </dgm:t>
    </dgm:pt>
    <dgm:pt modelId="{D549E13C-BA2D-4F6B-94B3-55A8750A17B3}">
      <dgm:prSet phldrT="[Text]" custT="1"/>
      <dgm:spPr/>
      <dgm:t>
        <a:bodyPr/>
        <a:lstStyle/>
        <a:p>
          <a:r>
            <a:rPr lang="fr-FR" sz="2000" b="1" i="1" dirty="0" smtClean="0">
              <a:latin typeface="Calibri" pitchFamily="34" charset="0"/>
              <a:cs typeface="Arial" pitchFamily="34" charset="0"/>
            </a:rPr>
            <a:t>Champ 3 – renforcement du Cadre politique, juridique et institutionnel (NOUVEAU)</a:t>
          </a:r>
          <a:endParaRPr lang="de-DE" sz="2000" b="1" i="1" dirty="0">
            <a:latin typeface="Calibri" pitchFamily="34" charset="0"/>
            <a:cs typeface="Arial" pitchFamily="34" charset="0"/>
          </a:endParaRPr>
        </a:p>
      </dgm:t>
    </dgm:pt>
    <dgm:pt modelId="{14C28669-DF4B-4461-83FD-57877248B480}" type="parTrans" cxnId="{0398ACC1-F222-4B31-AEC2-8698880A64A9}">
      <dgm:prSet/>
      <dgm:spPr/>
      <dgm:t>
        <a:bodyPr/>
        <a:lstStyle/>
        <a:p>
          <a:endParaRPr lang="de-DE"/>
        </a:p>
      </dgm:t>
    </dgm:pt>
    <dgm:pt modelId="{F6EAFFAE-B864-4252-A526-877AD468FAFF}" type="sibTrans" cxnId="{0398ACC1-F222-4B31-AEC2-8698880A64A9}">
      <dgm:prSet/>
      <dgm:spPr/>
      <dgm:t>
        <a:bodyPr/>
        <a:lstStyle/>
        <a:p>
          <a:endParaRPr lang="de-DE"/>
        </a:p>
      </dgm:t>
    </dgm:pt>
    <dgm:pt modelId="{CC541BEF-439B-47D7-B00F-C3B717A482B3}">
      <dgm:prSet phldrT="[Text]" custT="1"/>
      <dgm:spPr/>
      <dgm:t>
        <a:bodyPr/>
        <a:lstStyle/>
        <a:p>
          <a:r>
            <a:rPr lang="fr-FR" sz="2000" b="1" i="1" noProof="0" dirty="0" smtClean="0"/>
            <a:t>Champ 4 – intégration de la durabilité écologique et social dans l’exploitation minière artisanale (NOUVEAU) </a:t>
          </a:r>
          <a:endParaRPr lang="fr-FR" sz="2000" i="1" noProof="0" dirty="0"/>
        </a:p>
      </dgm:t>
    </dgm:pt>
    <dgm:pt modelId="{C2FB79CE-8A9E-42B5-9A96-C5E42C427BE7}" type="parTrans" cxnId="{729F42C9-8AC0-4EF2-AB95-8E033E506444}">
      <dgm:prSet/>
      <dgm:spPr/>
      <dgm:t>
        <a:bodyPr/>
        <a:lstStyle/>
        <a:p>
          <a:endParaRPr lang="de-DE"/>
        </a:p>
      </dgm:t>
    </dgm:pt>
    <dgm:pt modelId="{79DCABE4-79B0-4834-9E44-26866229E53C}" type="sibTrans" cxnId="{729F42C9-8AC0-4EF2-AB95-8E033E506444}">
      <dgm:prSet/>
      <dgm:spPr/>
      <dgm:t>
        <a:bodyPr/>
        <a:lstStyle/>
        <a:p>
          <a:endParaRPr lang="de-DE"/>
        </a:p>
      </dgm:t>
    </dgm:pt>
    <dgm:pt modelId="{01AAA998-1F8E-4861-971F-FEF9CF9AA350}">
      <dgm:prSet phldrT="[Text]" custT="1"/>
      <dgm:spPr/>
      <dgm:t>
        <a:bodyPr/>
        <a:lstStyle/>
        <a:p>
          <a:r>
            <a:rPr lang="fr-FR" sz="2000" b="1" i="1" dirty="0" smtClean="0">
              <a:latin typeface="+mn-lt"/>
              <a:cs typeface="Arial" pitchFamily="34" charset="0"/>
            </a:rPr>
            <a:t>Champ 1 – Protection et Utilisation des ressources naturelles </a:t>
          </a:r>
          <a:endParaRPr lang="de-DE" sz="2000" b="1" i="1" dirty="0">
            <a:latin typeface="+mn-lt"/>
            <a:cs typeface="Arial" pitchFamily="34" charset="0"/>
          </a:endParaRPr>
        </a:p>
      </dgm:t>
    </dgm:pt>
    <dgm:pt modelId="{4F9DCE1E-6D50-4387-9844-422579252140}" type="sibTrans" cxnId="{E76A5AD6-4FBA-4CFC-9D59-B293AF009E4B}">
      <dgm:prSet/>
      <dgm:spPr/>
      <dgm:t>
        <a:bodyPr/>
        <a:lstStyle/>
        <a:p>
          <a:endParaRPr lang="de-DE"/>
        </a:p>
      </dgm:t>
    </dgm:pt>
    <dgm:pt modelId="{9552EA77-DEC4-4E32-8999-F7B61FD68AA4}" type="parTrans" cxnId="{E76A5AD6-4FBA-4CFC-9D59-B293AF009E4B}">
      <dgm:prSet/>
      <dgm:spPr/>
      <dgm:t>
        <a:bodyPr/>
        <a:lstStyle/>
        <a:p>
          <a:endParaRPr lang="de-DE"/>
        </a:p>
      </dgm:t>
    </dgm:pt>
    <dgm:pt modelId="{A896853E-1A10-4EDB-A5A6-5BEB32D0C99D}" type="pres">
      <dgm:prSet presAssocID="{24750EC3-7DCE-40C5-8B6F-42765EF58172}" presName="linear" presStyleCnt="0">
        <dgm:presLayoutVars>
          <dgm:dir/>
          <dgm:animLvl val="lvl"/>
          <dgm:resizeHandles val="exact"/>
        </dgm:presLayoutVars>
      </dgm:prSet>
      <dgm:spPr/>
      <dgm:t>
        <a:bodyPr/>
        <a:lstStyle/>
        <a:p>
          <a:endParaRPr lang="de-DE"/>
        </a:p>
      </dgm:t>
    </dgm:pt>
    <dgm:pt modelId="{0E0D634E-6255-46B1-B8FD-A5CB66E9EDCD}" type="pres">
      <dgm:prSet presAssocID="{01AAA998-1F8E-4861-971F-FEF9CF9AA350}" presName="parentLin" presStyleCnt="0"/>
      <dgm:spPr/>
      <dgm:t>
        <a:bodyPr/>
        <a:lstStyle/>
        <a:p>
          <a:endParaRPr lang="de-DE"/>
        </a:p>
      </dgm:t>
    </dgm:pt>
    <dgm:pt modelId="{19851ADA-A37E-42CD-BCEF-79453373632E}" type="pres">
      <dgm:prSet presAssocID="{01AAA998-1F8E-4861-971F-FEF9CF9AA350}" presName="parentLeftMargin" presStyleLbl="node1" presStyleIdx="0" presStyleCnt="4"/>
      <dgm:spPr/>
      <dgm:t>
        <a:bodyPr/>
        <a:lstStyle/>
        <a:p>
          <a:endParaRPr lang="de-DE"/>
        </a:p>
      </dgm:t>
    </dgm:pt>
    <dgm:pt modelId="{AA96E541-9090-4232-89EE-B983B1B01AAA}" type="pres">
      <dgm:prSet presAssocID="{01AAA998-1F8E-4861-971F-FEF9CF9AA350}" presName="parentText" presStyleLbl="node1" presStyleIdx="0" presStyleCnt="4" custScaleX="126926" custLinFactNeighborX="47968">
        <dgm:presLayoutVars>
          <dgm:chMax val="0"/>
          <dgm:bulletEnabled val="1"/>
        </dgm:presLayoutVars>
      </dgm:prSet>
      <dgm:spPr/>
      <dgm:t>
        <a:bodyPr/>
        <a:lstStyle/>
        <a:p>
          <a:endParaRPr lang="de-DE"/>
        </a:p>
      </dgm:t>
    </dgm:pt>
    <dgm:pt modelId="{0DC0497E-9D7F-43FC-9466-33EF31D20E17}" type="pres">
      <dgm:prSet presAssocID="{01AAA998-1F8E-4861-971F-FEF9CF9AA350}" presName="negativeSpace" presStyleCnt="0"/>
      <dgm:spPr/>
      <dgm:t>
        <a:bodyPr/>
        <a:lstStyle/>
        <a:p>
          <a:endParaRPr lang="de-DE"/>
        </a:p>
      </dgm:t>
    </dgm:pt>
    <dgm:pt modelId="{A046384D-2950-4361-A453-174472B69830}" type="pres">
      <dgm:prSet presAssocID="{01AAA998-1F8E-4861-971F-FEF9CF9AA350}" presName="childText" presStyleLbl="conFgAcc1" presStyleIdx="0" presStyleCnt="4">
        <dgm:presLayoutVars>
          <dgm:bulletEnabled val="1"/>
        </dgm:presLayoutVars>
      </dgm:prSet>
      <dgm:spPr/>
      <dgm:t>
        <a:bodyPr/>
        <a:lstStyle/>
        <a:p>
          <a:endParaRPr lang="de-DE"/>
        </a:p>
      </dgm:t>
    </dgm:pt>
    <dgm:pt modelId="{5319295D-3260-42EC-AEC6-8190EE2DBDAB}" type="pres">
      <dgm:prSet presAssocID="{4F9DCE1E-6D50-4387-9844-422579252140}" presName="spaceBetweenRectangles" presStyleCnt="0"/>
      <dgm:spPr/>
      <dgm:t>
        <a:bodyPr/>
        <a:lstStyle/>
        <a:p>
          <a:endParaRPr lang="de-DE"/>
        </a:p>
      </dgm:t>
    </dgm:pt>
    <dgm:pt modelId="{30AB3F5D-D24E-4340-97C3-2653CEED2708}" type="pres">
      <dgm:prSet presAssocID="{523D1CD6-C31C-4417-A95E-A7D5A9DA9CD7}" presName="parentLin" presStyleCnt="0"/>
      <dgm:spPr/>
      <dgm:t>
        <a:bodyPr/>
        <a:lstStyle/>
        <a:p>
          <a:endParaRPr lang="de-DE"/>
        </a:p>
      </dgm:t>
    </dgm:pt>
    <dgm:pt modelId="{5891339E-F728-41F0-ADE4-366309EC44A2}" type="pres">
      <dgm:prSet presAssocID="{523D1CD6-C31C-4417-A95E-A7D5A9DA9CD7}" presName="parentLeftMargin" presStyleLbl="node1" presStyleIdx="0" presStyleCnt="4"/>
      <dgm:spPr/>
      <dgm:t>
        <a:bodyPr/>
        <a:lstStyle/>
        <a:p>
          <a:endParaRPr lang="de-DE"/>
        </a:p>
      </dgm:t>
    </dgm:pt>
    <dgm:pt modelId="{6B549DB5-3833-445F-8DD7-C43F52D47E19}" type="pres">
      <dgm:prSet presAssocID="{523D1CD6-C31C-4417-A95E-A7D5A9DA9CD7}" presName="parentText" presStyleLbl="node1" presStyleIdx="1" presStyleCnt="4" custScaleX="126926" custLinFactNeighborX="47968">
        <dgm:presLayoutVars>
          <dgm:chMax val="0"/>
          <dgm:bulletEnabled val="1"/>
        </dgm:presLayoutVars>
      </dgm:prSet>
      <dgm:spPr/>
      <dgm:t>
        <a:bodyPr/>
        <a:lstStyle/>
        <a:p>
          <a:endParaRPr lang="de-DE"/>
        </a:p>
      </dgm:t>
    </dgm:pt>
    <dgm:pt modelId="{A9E55D88-44CB-4118-A2EB-BD0FC93203E3}" type="pres">
      <dgm:prSet presAssocID="{523D1CD6-C31C-4417-A95E-A7D5A9DA9CD7}" presName="negativeSpace" presStyleCnt="0"/>
      <dgm:spPr/>
      <dgm:t>
        <a:bodyPr/>
        <a:lstStyle/>
        <a:p>
          <a:endParaRPr lang="de-DE"/>
        </a:p>
      </dgm:t>
    </dgm:pt>
    <dgm:pt modelId="{951674E3-4B70-4CC8-A368-814220F0E87F}" type="pres">
      <dgm:prSet presAssocID="{523D1CD6-C31C-4417-A95E-A7D5A9DA9CD7}" presName="childText" presStyleLbl="conFgAcc1" presStyleIdx="1" presStyleCnt="4" custLinFactNeighborX="1641" custLinFactNeighborY="-23007">
        <dgm:presLayoutVars>
          <dgm:bulletEnabled val="1"/>
        </dgm:presLayoutVars>
      </dgm:prSet>
      <dgm:spPr/>
      <dgm:t>
        <a:bodyPr/>
        <a:lstStyle/>
        <a:p>
          <a:endParaRPr lang="de-DE"/>
        </a:p>
      </dgm:t>
    </dgm:pt>
    <dgm:pt modelId="{8314DEE4-BEDC-4AB5-83CE-DC926DEF3504}" type="pres">
      <dgm:prSet presAssocID="{3B0CBCB4-91F9-42EF-80F4-9BD278074663}" presName="spaceBetweenRectangles" presStyleCnt="0"/>
      <dgm:spPr/>
      <dgm:t>
        <a:bodyPr/>
        <a:lstStyle/>
        <a:p>
          <a:endParaRPr lang="de-DE"/>
        </a:p>
      </dgm:t>
    </dgm:pt>
    <dgm:pt modelId="{BC7FDE59-BA0C-433A-8EB2-223FBEB5E810}" type="pres">
      <dgm:prSet presAssocID="{D549E13C-BA2D-4F6B-94B3-55A8750A17B3}" presName="parentLin" presStyleCnt="0"/>
      <dgm:spPr/>
      <dgm:t>
        <a:bodyPr/>
        <a:lstStyle/>
        <a:p>
          <a:endParaRPr lang="de-DE"/>
        </a:p>
      </dgm:t>
    </dgm:pt>
    <dgm:pt modelId="{457FD1A2-C3AE-48C1-B4A6-52FDAB9BEC79}" type="pres">
      <dgm:prSet presAssocID="{D549E13C-BA2D-4F6B-94B3-55A8750A17B3}" presName="parentLeftMargin" presStyleLbl="node1" presStyleIdx="1" presStyleCnt="4"/>
      <dgm:spPr/>
      <dgm:t>
        <a:bodyPr/>
        <a:lstStyle/>
        <a:p>
          <a:endParaRPr lang="de-DE"/>
        </a:p>
      </dgm:t>
    </dgm:pt>
    <dgm:pt modelId="{8D65B551-C6BA-4CA9-A860-BCC6B38F0D08}" type="pres">
      <dgm:prSet presAssocID="{D549E13C-BA2D-4F6B-94B3-55A8750A17B3}" presName="parentText" presStyleLbl="node1" presStyleIdx="2" presStyleCnt="4" custScaleX="126926" custLinFactNeighborX="40394">
        <dgm:presLayoutVars>
          <dgm:chMax val="0"/>
          <dgm:bulletEnabled val="1"/>
        </dgm:presLayoutVars>
      </dgm:prSet>
      <dgm:spPr/>
      <dgm:t>
        <a:bodyPr/>
        <a:lstStyle/>
        <a:p>
          <a:endParaRPr lang="de-DE"/>
        </a:p>
      </dgm:t>
    </dgm:pt>
    <dgm:pt modelId="{B6D9157F-3F39-4213-9542-8DB784234791}" type="pres">
      <dgm:prSet presAssocID="{D549E13C-BA2D-4F6B-94B3-55A8750A17B3}" presName="negativeSpace" presStyleCnt="0"/>
      <dgm:spPr/>
      <dgm:t>
        <a:bodyPr/>
        <a:lstStyle/>
        <a:p>
          <a:endParaRPr lang="de-DE"/>
        </a:p>
      </dgm:t>
    </dgm:pt>
    <dgm:pt modelId="{B2117EAC-7A28-4756-B82A-75C2438CBB19}" type="pres">
      <dgm:prSet presAssocID="{D549E13C-BA2D-4F6B-94B3-55A8750A17B3}" presName="childText" presStyleLbl="conFgAcc1" presStyleIdx="2" presStyleCnt="4">
        <dgm:presLayoutVars>
          <dgm:bulletEnabled val="1"/>
        </dgm:presLayoutVars>
      </dgm:prSet>
      <dgm:spPr/>
      <dgm:t>
        <a:bodyPr/>
        <a:lstStyle/>
        <a:p>
          <a:endParaRPr lang="de-DE"/>
        </a:p>
      </dgm:t>
    </dgm:pt>
    <dgm:pt modelId="{FB8E08B4-BE80-4DC0-891B-B075A974008E}" type="pres">
      <dgm:prSet presAssocID="{F6EAFFAE-B864-4252-A526-877AD468FAFF}" presName="spaceBetweenRectangles" presStyleCnt="0"/>
      <dgm:spPr/>
      <dgm:t>
        <a:bodyPr/>
        <a:lstStyle/>
        <a:p>
          <a:endParaRPr lang="de-DE"/>
        </a:p>
      </dgm:t>
    </dgm:pt>
    <dgm:pt modelId="{21630BAC-ACD8-4349-878B-C76350E48B26}" type="pres">
      <dgm:prSet presAssocID="{CC541BEF-439B-47D7-B00F-C3B717A482B3}" presName="parentLin" presStyleCnt="0"/>
      <dgm:spPr/>
      <dgm:t>
        <a:bodyPr/>
        <a:lstStyle/>
        <a:p>
          <a:endParaRPr lang="de-DE"/>
        </a:p>
      </dgm:t>
    </dgm:pt>
    <dgm:pt modelId="{319E1562-4856-4723-9457-579853C69AA7}" type="pres">
      <dgm:prSet presAssocID="{CC541BEF-439B-47D7-B00F-C3B717A482B3}" presName="parentLeftMargin" presStyleLbl="node1" presStyleIdx="2" presStyleCnt="4"/>
      <dgm:spPr/>
      <dgm:t>
        <a:bodyPr/>
        <a:lstStyle/>
        <a:p>
          <a:endParaRPr lang="de-DE"/>
        </a:p>
      </dgm:t>
    </dgm:pt>
    <dgm:pt modelId="{B729CA6F-7003-4E63-8512-D524B1C68D88}" type="pres">
      <dgm:prSet presAssocID="{CC541BEF-439B-47D7-B00F-C3B717A482B3}" presName="parentText" presStyleLbl="node1" presStyleIdx="3" presStyleCnt="4" custScaleX="126668" custLinFactNeighborX="50352">
        <dgm:presLayoutVars>
          <dgm:chMax val="0"/>
          <dgm:bulletEnabled val="1"/>
        </dgm:presLayoutVars>
      </dgm:prSet>
      <dgm:spPr/>
      <dgm:t>
        <a:bodyPr/>
        <a:lstStyle/>
        <a:p>
          <a:endParaRPr lang="de-DE"/>
        </a:p>
      </dgm:t>
    </dgm:pt>
    <dgm:pt modelId="{1427E7D7-E5EC-4602-8D2A-94060938068D}" type="pres">
      <dgm:prSet presAssocID="{CC541BEF-439B-47D7-B00F-C3B717A482B3}" presName="negativeSpace" presStyleCnt="0"/>
      <dgm:spPr/>
      <dgm:t>
        <a:bodyPr/>
        <a:lstStyle/>
        <a:p>
          <a:endParaRPr lang="de-DE"/>
        </a:p>
      </dgm:t>
    </dgm:pt>
    <dgm:pt modelId="{0ABF7A02-0E0B-4169-A333-19C0E95F49A2}" type="pres">
      <dgm:prSet presAssocID="{CC541BEF-439B-47D7-B00F-C3B717A482B3}" presName="childText" presStyleLbl="conFgAcc1" presStyleIdx="3" presStyleCnt="4">
        <dgm:presLayoutVars>
          <dgm:bulletEnabled val="1"/>
        </dgm:presLayoutVars>
      </dgm:prSet>
      <dgm:spPr/>
      <dgm:t>
        <a:bodyPr/>
        <a:lstStyle/>
        <a:p>
          <a:endParaRPr lang="de-DE"/>
        </a:p>
      </dgm:t>
    </dgm:pt>
  </dgm:ptLst>
  <dgm:cxnLst>
    <dgm:cxn modelId="{C34FD2FA-E326-4E1D-9B38-F78B925F42A2}" type="presOf" srcId="{CC541BEF-439B-47D7-B00F-C3B717A482B3}" destId="{319E1562-4856-4723-9457-579853C69AA7}" srcOrd="0" destOrd="0" presId="urn:microsoft.com/office/officeart/2005/8/layout/list1"/>
    <dgm:cxn modelId="{729F42C9-8AC0-4EF2-AB95-8E033E506444}" srcId="{24750EC3-7DCE-40C5-8B6F-42765EF58172}" destId="{CC541BEF-439B-47D7-B00F-C3B717A482B3}" srcOrd="3" destOrd="0" parTransId="{C2FB79CE-8A9E-42B5-9A96-C5E42C427BE7}" sibTransId="{79DCABE4-79B0-4834-9E44-26866229E53C}"/>
    <dgm:cxn modelId="{632D9331-C5D5-44FA-8CD7-EACC702E9BED}" type="presOf" srcId="{D549E13C-BA2D-4F6B-94B3-55A8750A17B3}" destId="{8D65B551-C6BA-4CA9-A860-BCC6B38F0D08}" srcOrd="1" destOrd="0" presId="urn:microsoft.com/office/officeart/2005/8/layout/list1"/>
    <dgm:cxn modelId="{1F2EECE5-017F-445E-836A-515DD8C3FA39}" type="presOf" srcId="{523D1CD6-C31C-4417-A95E-A7D5A9DA9CD7}" destId="{6B549DB5-3833-445F-8DD7-C43F52D47E19}" srcOrd="1" destOrd="0" presId="urn:microsoft.com/office/officeart/2005/8/layout/list1"/>
    <dgm:cxn modelId="{5667FB3D-43E3-4F73-8967-228F46E01EAC}" type="presOf" srcId="{24750EC3-7DCE-40C5-8B6F-42765EF58172}" destId="{A896853E-1A10-4EDB-A5A6-5BEB32D0C99D}" srcOrd="0" destOrd="0" presId="urn:microsoft.com/office/officeart/2005/8/layout/list1"/>
    <dgm:cxn modelId="{112CA939-8991-4BAD-BAD4-8C8F3651B307}" type="presOf" srcId="{D549E13C-BA2D-4F6B-94B3-55A8750A17B3}" destId="{457FD1A2-C3AE-48C1-B4A6-52FDAB9BEC79}" srcOrd="0" destOrd="0" presId="urn:microsoft.com/office/officeart/2005/8/layout/list1"/>
    <dgm:cxn modelId="{0398ACC1-F222-4B31-AEC2-8698880A64A9}" srcId="{24750EC3-7DCE-40C5-8B6F-42765EF58172}" destId="{D549E13C-BA2D-4F6B-94B3-55A8750A17B3}" srcOrd="2" destOrd="0" parTransId="{14C28669-DF4B-4461-83FD-57877248B480}" sibTransId="{F6EAFFAE-B864-4252-A526-877AD468FAFF}"/>
    <dgm:cxn modelId="{7CDBDBC0-259F-470A-AE6E-119D05430B94}" type="presOf" srcId="{523D1CD6-C31C-4417-A95E-A7D5A9DA9CD7}" destId="{5891339E-F728-41F0-ADE4-366309EC44A2}" srcOrd="0" destOrd="0" presId="urn:microsoft.com/office/officeart/2005/8/layout/list1"/>
    <dgm:cxn modelId="{4933A3CE-0904-4BE2-B037-779B23A9B591}" type="presOf" srcId="{01AAA998-1F8E-4861-971F-FEF9CF9AA350}" destId="{19851ADA-A37E-42CD-BCEF-79453373632E}" srcOrd="0" destOrd="0" presId="urn:microsoft.com/office/officeart/2005/8/layout/list1"/>
    <dgm:cxn modelId="{EBE40E68-2A57-4422-81AD-3F8C8F714FB3}" type="presOf" srcId="{CC541BEF-439B-47D7-B00F-C3B717A482B3}" destId="{B729CA6F-7003-4E63-8512-D524B1C68D88}" srcOrd="1" destOrd="0" presId="urn:microsoft.com/office/officeart/2005/8/layout/list1"/>
    <dgm:cxn modelId="{B8534A14-45D6-44FE-B2AD-417CAD5955CE}" srcId="{24750EC3-7DCE-40C5-8B6F-42765EF58172}" destId="{523D1CD6-C31C-4417-A95E-A7D5A9DA9CD7}" srcOrd="1" destOrd="0" parTransId="{2A16F0E3-AA41-4225-A0C5-D21ED681192C}" sibTransId="{3B0CBCB4-91F9-42EF-80F4-9BD278074663}"/>
    <dgm:cxn modelId="{C8D3A3B5-E656-4FC5-A23F-E0CD5CCA7037}" type="presOf" srcId="{01AAA998-1F8E-4861-971F-FEF9CF9AA350}" destId="{AA96E541-9090-4232-89EE-B983B1B01AAA}" srcOrd="1" destOrd="0" presId="urn:microsoft.com/office/officeart/2005/8/layout/list1"/>
    <dgm:cxn modelId="{E76A5AD6-4FBA-4CFC-9D59-B293AF009E4B}" srcId="{24750EC3-7DCE-40C5-8B6F-42765EF58172}" destId="{01AAA998-1F8E-4861-971F-FEF9CF9AA350}" srcOrd="0" destOrd="0" parTransId="{9552EA77-DEC4-4E32-8999-F7B61FD68AA4}" sibTransId="{4F9DCE1E-6D50-4387-9844-422579252140}"/>
    <dgm:cxn modelId="{409F6197-39C5-4B54-92AA-5DBB0E550AF1}" type="presParOf" srcId="{A896853E-1A10-4EDB-A5A6-5BEB32D0C99D}" destId="{0E0D634E-6255-46B1-B8FD-A5CB66E9EDCD}" srcOrd="0" destOrd="0" presId="urn:microsoft.com/office/officeart/2005/8/layout/list1"/>
    <dgm:cxn modelId="{1783B1AD-C5EF-456F-8A94-44D22F78A3BD}" type="presParOf" srcId="{0E0D634E-6255-46B1-B8FD-A5CB66E9EDCD}" destId="{19851ADA-A37E-42CD-BCEF-79453373632E}" srcOrd="0" destOrd="0" presId="urn:microsoft.com/office/officeart/2005/8/layout/list1"/>
    <dgm:cxn modelId="{B15B5F2C-C903-4B46-B854-CA155B68F9E5}" type="presParOf" srcId="{0E0D634E-6255-46B1-B8FD-A5CB66E9EDCD}" destId="{AA96E541-9090-4232-89EE-B983B1B01AAA}" srcOrd="1" destOrd="0" presId="urn:microsoft.com/office/officeart/2005/8/layout/list1"/>
    <dgm:cxn modelId="{C9612C37-0A67-4A4C-8AA3-BDC6BCB0AD1E}" type="presParOf" srcId="{A896853E-1A10-4EDB-A5A6-5BEB32D0C99D}" destId="{0DC0497E-9D7F-43FC-9466-33EF31D20E17}" srcOrd="1" destOrd="0" presId="urn:microsoft.com/office/officeart/2005/8/layout/list1"/>
    <dgm:cxn modelId="{50A5D39D-C498-4489-93DA-154C8EDD425F}" type="presParOf" srcId="{A896853E-1A10-4EDB-A5A6-5BEB32D0C99D}" destId="{A046384D-2950-4361-A453-174472B69830}" srcOrd="2" destOrd="0" presId="urn:microsoft.com/office/officeart/2005/8/layout/list1"/>
    <dgm:cxn modelId="{6CB92FC9-B503-481C-B1AC-7B021D92F361}" type="presParOf" srcId="{A896853E-1A10-4EDB-A5A6-5BEB32D0C99D}" destId="{5319295D-3260-42EC-AEC6-8190EE2DBDAB}" srcOrd="3" destOrd="0" presId="urn:microsoft.com/office/officeart/2005/8/layout/list1"/>
    <dgm:cxn modelId="{1AAAA9F2-C11B-4D52-B93C-73A9F0A01ECE}" type="presParOf" srcId="{A896853E-1A10-4EDB-A5A6-5BEB32D0C99D}" destId="{30AB3F5D-D24E-4340-97C3-2653CEED2708}" srcOrd="4" destOrd="0" presId="urn:microsoft.com/office/officeart/2005/8/layout/list1"/>
    <dgm:cxn modelId="{F2DBBFC4-A509-46D9-8E1D-B01FDD589A94}" type="presParOf" srcId="{30AB3F5D-D24E-4340-97C3-2653CEED2708}" destId="{5891339E-F728-41F0-ADE4-366309EC44A2}" srcOrd="0" destOrd="0" presId="urn:microsoft.com/office/officeart/2005/8/layout/list1"/>
    <dgm:cxn modelId="{DC7911BA-D57F-4D33-880E-6713014E789B}" type="presParOf" srcId="{30AB3F5D-D24E-4340-97C3-2653CEED2708}" destId="{6B549DB5-3833-445F-8DD7-C43F52D47E19}" srcOrd="1" destOrd="0" presId="urn:microsoft.com/office/officeart/2005/8/layout/list1"/>
    <dgm:cxn modelId="{9AB55856-FB7B-4D10-8CA2-3AA7E58ABD36}" type="presParOf" srcId="{A896853E-1A10-4EDB-A5A6-5BEB32D0C99D}" destId="{A9E55D88-44CB-4118-A2EB-BD0FC93203E3}" srcOrd="5" destOrd="0" presId="urn:microsoft.com/office/officeart/2005/8/layout/list1"/>
    <dgm:cxn modelId="{23C58958-291D-4576-B864-A7BA2F293464}" type="presParOf" srcId="{A896853E-1A10-4EDB-A5A6-5BEB32D0C99D}" destId="{951674E3-4B70-4CC8-A368-814220F0E87F}" srcOrd="6" destOrd="0" presId="urn:microsoft.com/office/officeart/2005/8/layout/list1"/>
    <dgm:cxn modelId="{8958A8F3-91F4-41D3-AA20-084AE028B67A}" type="presParOf" srcId="{A896853E-1A10-4EDB-A5A6-5BEB32D0C99D}" destId="{8314DEE4-BEDC-4AB5-83CE-DC926DEF3504}" srcOrd="7" destOrd="0" presId="urn:microsoft.com/office/officeart/2005/8/layout/list1"/>
    <dgm:cxn modelId="{F536D4AC-20B3-4E99-A0ED-990A7483724C}" type="presParOf" srcId="{A896853E-1A10-4EDB-A5A6-5BEB32D0C99D}" destId="{BC7FDE59-BA0C-433A-8EB2-223FBEB5E810}" srcOrd="8" destOrd="0" presId="urn:microsoft.com/office/officeart/2005/8/layout/list1"/>
    <dgm:cxn modelId="{E63DEE7C-0736-46C5-B54A-C5E8EAD0172C}" type="presParOf" srcId="{BC7FDE59-BA0C-433A-8EB2-223FBEB5E810}" destId="{457FD1A2-C3AE-48C1-B4A6-52FDAB9BEC79}" srcOrd="0" destOrd="0" presId="urn:microsoft.com/office/officeart/2005/8/layout/list1"/>
    <dgm:cxn modelId="{4E607E13-5F46-4235-B4A8-3CF0C5BF1447}" type="presParOf" srcId="{BC7FDE59-BA0C-433A-8EB2-223FBEB5E810}" destId="{8D65B551-C6BA-4CA9-A860-BCC6B38F0D08}" srcOrd="1" destOrd="0" presId="urn:microsoft.com/office/officeart/2005/8/layout/list1"/>
    <dgm:cxn modelId="{914F7202-29CF-47FF-9541-300835577119}" type="presParOf" srcId="{A896853E-1A10-4EDB-A5A6-5BEB32D0C99D}" destId="{B6D9157F-3F39-4213-9542-8DB784234791}" srcOrd="9" destOrd="0" presId="urn:microsoft.com/office/officeart/2005/8/layout/list1"/>
    <dgm:cxn modelId="{E29DACB1-C580-46BA-AFB0-2CF72AB847E4}" type="presParOf" srcId="{A896853E-1A10-4EDB-A5A6-5BEB32D0C99D}" destId="{B2117EAC-7A28-4756-B82A-75C2438CBB19}" srcOrd="10" destOrd="0" presId="urn:microsoft.com/office/officeart/2005/8/layout/list1"/>
    <dgm:cxn modelId="{2FB695E5-76B3-41CE-90EF-7D31F1FA30FC}" type="presParOf" srcId="{A896853E-1A10-4EDB-A5A6-5BEB32D0C99D}" destId="{FB8E08B4-BE80-4DC0-891B-B075A974008E}" srcOrd="11" destOrd="0" presId="urn:microsoft.com/office/officeart/2005/8/layout/list1"/>
    <dgm:cxn modelId="{85B966FF-E3F7-4DAE-9E74-2751C0FBF19E}" type="presParOf" srcId="{A896853E-1A10-4EDB-A5A6-5BEB32D0C99D}" destId="{21630BAC-ACD8-4349-878B-C76350E48B26}" srcOrd="12" destOrd="0" presId="urn:microsoft.com/office/officeart/2005/8/layout/list1"/>
    <dgm:cxn modelId="{F9ECCC8E-7BC2-4E1B-969F-A2A628B108FE}" type="presParOf" srcId="{21630BAC-ACD8-4349-878B-C76350E48B26}" destId="{319E1562-4856-4723-9457-579853C69AA7}" srcOrd="0" destOrd="0" presId="urn:microsoft.com/office/officeart/2005/8/layout/list1"/>
    <dgm:cxn modelId="{406303C3-C5D3-45F0-A33D-619797BB0B08}" type="presParOf" srcId="{21630BAC-ACD8-4349-878B-C76350E48B26}" destId="{B729CA6F-7003-4E63-8512-D524B1C68D88}" srcOrd="1" destOrd="0" presId="urn:microsoft.com/office/officeart/2005/8/layout/list1"/>
    <dgm:cxn modelId="{DBEE1AA1-8F8D-406A-B14E-1E3487C28C10}" type="presParOf" srcId="{A896853E-1A10-4EDB-A5A6-5BEB32D0C99D}" destId="{1427E7D7-E5EC-4602-8D2A-94060938068D}" srcOrd="13" destOrd="0" presId="urn:microsoft.com/office/officeart/2005/8/layout/list1"/>
    <dgm:cxn modelId="{6486262D-EF9B-467C-B77E-F4DA0F7516C4}" type="presParOf" srcId="{A896853E-1A10-4EDB-A5A6-5BEB32D0C99D}" destId="{0ABF7A02-0E0B-4169-A333-19C0E95F49A2}"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6384D-2950-4361-A453-174472B69830}">
      <dsp:nvSpPr>
        <dsp:cNvPr id="0" name=""/>
        <dsp:cNvSpPr/>
      </dsp:nvSpPr>
      <dsp:spPr>
        <a:xfrm>
          <a:off x="0" y="342594"/>
          <a:ext cx="7546032"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96E541-9090-4232-89EE-B983B1B01AAA}">
      <dsp:nvSpPr>
        <dsp:cNvPr id="0" name=""/>
        <dsp:cNvSpPr/>
      </dsp:nvSpPr>
      <dsp:spPr>
        <a:xfrm>
          <a:off x="558285" y="3114"/>
          <a:ext cx="6704513" cy="6789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655" tIns="0" rIns="199655" bIns="0" numCol="1" spcCol="1270" anchor="ctr" anchorCtr="0">
          <a:noAutofit/>
        </a:bodyPr>
        <a:lstStyle/>
        <a:p>
          <a:pPr lvl="0" algn="l" defTabSz="889000">
            <a:lnSpc>
              <a:spcPct val="90000"/>
            </a:lnSpc>
            <a:spcBef>
              <a:spcPct val="0"/>
            </a:spcBef>
            <a:spcAft>
              <a:spcPct val="35000"/>
            </a:spcAft>
          </a:pPr>
          <a:r>
            <a:rPr lang="fr-FR" sz="2000" b="1" i="1" kern="1200" dirty="0" smtClean="0">
              <a:latin typeface="+mn-lt"/>
              <a:cs typeface="Arial" pitchFamily="34" charset="0"/>
            </a:rPr>
            <a:t>Champ 1 – Protection et Utilisation des ressources naturelles </a:t>
          </a:r>
          <a:endParaRPr lang="de-DE" sz="2000" b="1" i="1" kern="1200" dirty="0">
            <a:latin typeface="+mn-lt"/>
            <a:cs typeface="Arial" pitchFamily="34" charset="0"/>
          </a:endParaRPr>
        </a:p>
      </dsp:txBody>
      <dsp:txXfrm>
        <a:off x="558285" y="3114"/>
        <a:ext cx="6704513" cy="678960"/>
      </dsp:txXfrm>
    </dsp:sp>
    <dsp:sp modelId="{951674E3-4B70-4CC8-A368-814220F0E87F}">
      <dsp:nvSpPr>
        <dsp:cNvPr id="0" name=""/>
        <dsp:cNvSpPr/>
      </dsp:nvSpPr>
      <dsp:spPr>
        <a:xfrm>
          <a:off x="0" y="1357300"/>
          <a:ext cx="754603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549DB5-3833-445F-8DD7-C43F52D47E19}">
      <dsp:nvSpPr>
        <dsp:cNvPr id="0" name=""/>
        <dsp:cNvSpPr/>
      </dsp:nvSpPr>
      <dsp:spPr>
        <a:xfrm>
          <a:off x="558285" y="1046394"/>
          <a:ext cx="6704513" cy="6789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655" tIns="0" rIns="199655" bIns="0" numCol="1" spcCol="1270" anchor="ctr" anchorCtr="0">
          <a:noAutofit/>
        </a:bodyPr>
        <a:lstStyle/>
        <a:p>
          <a:pPr lvl="0" algn="l" defTabSz="889000">
            <a:lnSpc>
              <a:spcPct val="90000"/>
            </a:lnSpc>
            <a:spcBef>
              <a:spcPct val="0"/>
            </a:spcBef>
            <a:spcAft>
              <a:spcPct val="35000"/>
            </a:spcAft>
          </a:pPr>
          <a:r>
            <a:rPr lang="fr-FR" sz="2000" b="1" i="1" kern="1200" dirty="0" smtClean="0">
              <a:latin typeface="+mn-lt"/>
              <a:cs typeface="Arial" pitchFamily="34" charset="0"/>
            </a:rPr>
            <a:t>Champ 2 – diffusion et professionnalisation de la </a:t>
          </a:r>
          <a:r>
            <a:rPr lang="fr-FR" sz="2000" b="1" i="1" kern="1200" dirty="0" smtClean="0">
              <a:latin typeface="+mn-lt"/>
            </a:rPr>
            <a:t>Filière Bois-Energie </a:t>
          </a:r>
          <a:endParaRPr lang="de-DE" sz="2000" b="0" kern="1200" dirty="0">
            <a:latin typeface="+mn-lt"/>
          </a:endParaRPr>
        </a:p>
      </dsp:txBody>
      <dsp:txXfrm>
        <a:off x="558285" y="1046394"/>
        <a:ext cx="6704513" cy="678960"/>
      </dsp:txXfrm>
    </dsp:sp>
    <dsp:sp modelId="{B2117EAC-7A28-4756-B82A-75C2438CBB19}">
      <dsp:nvSpPr>
        <dsp:cNvPr id="0" name=""/>
        <dsp:cNvSpPr/>
      </dsp:nvSpPr>
      <dsp:spPr>
        <a:xfrm>
          <a:off x="0" y="2429155"/>
          <a:ext cx="7546032" cy="579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65B551-C6BA-4CA9-A860-BCC6B38F0D08}">
      <dsp:nvSpPr>
        <dsp:cNvPr id="0" name=""/>
        <dsp:cNvSpPr/>
      </dsp:nvSpPr>
      <dsp:spPr>
        <a:xfrm>
          <a:off x="529708" y="2089675"/>
          <a:ext cx="6704513" cy="6789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655" tIns="0" rIns="199655" bIns="0" numCol="1" spcCol="1270" anchor="ctr" anchorCtr="0">
          <a:noAutofit/>
        </a:bodyPr>
        <a:lstStyle/>
        <a:p>
          <a:pPr lvl="0" algn="l" defTabSz="889000">
            <a:lnSpc>
              <a:spcPct val="90000"/>
            </a:lnSpc>
            <a:spcBef>
              <a:spcPct val="0"/>
            </a:spcBef>
            <a:spcAft>
              <a:spcPct val="35000"/>
            </a:spcAft>
          </a:pPr>
          <a:r>
            <a:rPr lang="fr-FR" sz="2000" b="1" i="1" kern="1200" dirty="0" smtClean="0">
              <a:latin typeface="Calibri" pitchFamily="34" charset="0"/>
              <a:cs typeface="Arial" pitchFamily="34" charset="0"/>
            </a:rPr>
            <a:t>Champ 3 – renforcement du Cadre politique, juridique et institutionnel (NOUVEAU)</a:t>
          </a:r>
          <a:endParaRPr lang="de-DE" sz="2000" b="1" i="1" kern="1200" dirty="0">
            <a:latin typeface="Calibri" pitchFamily="34" charset="0"/>
            <a:cs typeface="Arial" pitchFamily="34" charset="0"/>
          </a:endParaRPr>
        </a:p>
      </dsp:txBody>
      <dsp:txXfrm>
        <a:off x="529708" y="2089675"/>
        <a:ext cx="6704513" cy="678960"/>
      </dsp:txXfrm>
    </dsp:sp>
    <dsp:sp modelId="{0ABF7A02-0E0B-4169-A333-19C0E95F49A2}">
      <dsp:nvSpPr>
        <dsp:cNvPr id="0" name=""/>
        <dsp:cNvSpPr/>
      </dsp:nvSpPr>
      <dsp:spPr>
        <a:xfrm>
          <a:off x="0" y="3472435"/>
          <a:ext cx="7546032"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29CA6F-7003-4E63-8512-D524B1C68D88}">
      <dsp:nvSpPr>
        <dsp:cNvPr id="0" name=""/>
        <dsp:cNvSpPr/>
      </dsp:nvSpPr>
      <dsp:spPr>
        <a:xfrm>
          <a:off x="567280" y="3132955"/>
          <a:ext cx="6690885" cy="6789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655" tIns="0" rIns="199655" bIns="0" numCol="1" spcCol="1270" anchor="ctr" anchorCtr="0">
          <a:noAutofit/>
        </a:bodyPr>
        <a:lstStyle/>
        <a:p>
          <a:pPr lvl="0" algn="l" defTabSz="889000">
            <a:lnSpc>
              <a:spcPct val="90000"/>
            </a:lnSpc>
            <a:spcBef>
              <a:spcPct val="0"/>
            </a:spcBef>
            <a:spcAft>
              <a:spcPct val="35000"/>
            </a:spcAft>
          </a:pPr>
          <a:r>
            <a:rPr lang="fr-FR" sz="2000" b="1" i="1" kern="1200" noProof="0" dirty="0" smtClean="0"/>
            <a:t>Champ 4 – intégration de la durabilité écologique et social dans l’exploitation minière artisanale (NOUVEAU) </a:t>
          </a:r>
          <a:endParaRPr lang="fr-FR" sz="2000" i="1" kern="1200" noProof="0" dirty="0"/>
        </a:p>
      </dsp:txBody>
      <dsp:txXfrm>
        <a:off x="567280" y="3132955"/>
        <a:ext cx="6690885"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a:t>
            </a:fld>
            <a:endParaRPr lang="de-DE">
              <a:latin typeface="Arial Narrow" pitchFamily="34" charset="0"/>
            </a:endParaRPr>
          </a:p>
        </p:txBody>
      </p:sp>
    </p:spTree>
    <p:extLst>
      <p:ext uri="{BB962C8B-B14F-4D97-AF65-F5344CB8AC3E}">
        <p14:creationId xmlns:p14="http://schemas.microsoft.com/office/powerpoint/2010/main" xmlns=""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a:t>
            </a:fld>
            <a:endParaRPr lang="de-DE"/>
          </a:p>
        </p:txBody>
      </p:sp>
    </p:spTree>
    <p:extLst>
      <p:ext uri="{BB962C8B-B14F-4D97-AF65-F5344CB8AC3E}">
        <p14:creationId xmlns:p14="http://schemas.microsoft.com/office/powerpoint/2010/main" xmlns=""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a:t>
            </a:fld>
            <a:endParaRPr lang="de-DE"/>
          </a:p>
        </p:txBody>
      </p:sp>
    </p:spTree>
    <p:extLst>
      <p:ext uri="{BB962C8B-B14F-4D97-AF65-F5344CB8AC3E}">
        <p14:creationId xmlns:p14="http://schemas.microsoft.com/office/powerpoint/2010/main" xmlns="" val="133358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spcBef>
                <a:spcPts val="604"/>
              </a:spcBef>
              <a:spcAft>
                <a:spcPts val="604"/>
              </a:spcAft>
              <a:buFont typeface="Wingdings" pitchFamily="2" charset="2"/>
              <a:buChar char="§"/>
            </a:pPr>
            <a:r>
              <a:rPr lang="fr-FR" dirty="0" smtClean="0">
                <a:solidFill>
                  <a:srgbClr val="000066"/>
                </a:solidFill>
                <a:latin typeface="Arial" pitchFamily="34" charset="0"/>
                <a:cs typeface="Arial" pitchFamily="34" charset="0"/>
              </a:rPr>
              <a:t>Experts expatriés de long et de court terme, experts nationaux, assistant(e) technique spécialisé</a:t>
            </a:r>
          </a:p>
          <a:p>
            <a:pPr>
              <a:lnSpc>
                <a:spcPct val="120000"/>
              </a:lnSpc>
              <a:spcBef>
                <a:spcPts val="604"/>
              </a:spcBef>
              <a:spcAft>
                <a:spcPts val="604"/>
              </a:spcAft>
              <a:buFont typeface="Wingdings" pitchFamily="2" charset="2"/>
              <a:buChar char="§"/>
            </a:pPr>
            <a:r>
              <a:rPr lang="fr-FR" dirty="0" smtClean="0">
                <a:solidFill>
                  <a:srgbClr val="000066"/>
                </a:solidFill>
                <a:latin typeface="Arial" pitchFamily="34" charset="0"/>
                <a:cs typeface="Arial" pitchFamily="34" charset="0"/>
              </a:rPr>
              <a:t>Prestataires de services locaux (ONG, bureaux d’études) </a:t>
            </a:r>
          </a:p>
          <a:p>
            <a:pPr>
              <a:lnSpc>
                <a:spcPct val="120000"/>
              </a:lnSpc>
              <a:spcBef>
                <a:spcPts val="604"/>
              </a:spcBef>
              <a:spcAft>
                <a:spcPts val="604"/>
              </a:spcAft>
              <a:buFont typeface="Wingdings" pitchFamily="2" charset="2"/>
              <a:buChar char="§"/>
            </a:pPr>
            <a:r>
              <a:rPr lang="fr-FR" dirty="0" smtClean="0">
                <a:solidFill>
                  <a:srgbClr val="000066"/>
                </a:solidFill>
                <a:latin typeface="Arial" pitchFamily="34" charset="0"/>
                <a:cs typeface="Arial" pitchFamily="34" charset="0"/>
              </a:rPr>
              <a:t>Prestation des biens</a:t>
            </a:r>
          </a:p>
          <a:p>
            <a:pPr>
              <a:lnSpc>
                <a:spcPct val="120000"/>
              </a:lnSpc>
              <a:spcBef>
                <a:spcPts val="604"/>
              </a:spcBef>
              <a:spcAft>
                <a:spcPts val="604"/>
              </a:spcAft>
              <a:buFont typeface="Wingdings" pitchFamily="2" charset="2"/>
              <a:buChar char="§"/>
            </a:pPr>
            <a:r>
              <a:rPr lang="fr-FR" dirty="0" smtClean="0">
                <a:solidFill>
                  <a:srgbClr val="000066"/>
                </a:solidFill>
                <a:latin typeface="Arial" pitchFamily="34" charset="0"/>
                <a:cs typeface="Arial" pitchFamily="34" charset="0"/>
              </a:rPr>
              <a:t>Contributions financières  et / ou subventions locales</a:t>
            </a:r>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xmlns="" val="368610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13</a:t>
            </a:fld>
            <a:endParaRPr lang="de-DE"/>
          </a:p>
        </p:txBody>
      </p:sp>
    </p:spTree>
    <p:extLst>
      <p:ext uri="{BB962C8B-B14F-4D97-AF65-F5344CB8AC3E}">
        <p14:creationId xmlns:p14="http://schemas.microsoft.com/office/powerpoint/2010/main" xmlns="" val="330960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 titre, énuméra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544D7EBA-8A68-465D-B0D3-B89493E5FD6B}" type="datetime1">
              <a:rPr lang="fr-FR" noProof="0" smtClean="0"/>
              <a:pPr/>
              <a:t>02/04/2015</a:t>
            </a:fld>
            <a:endParaRPr lang="fr-FR"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fr-FR" noProof="0" dirty="0" smtClean="0"/>
              <a:t>Premier couche</a:t>
            </a:r>
          </a:p>
          <a:p>
            <a:pPr lvl="1"/>
            <a:r>
              <a:rPr lang="fr-FR" dirty="0" smtClean="0"/>
              <a:t>Deuxième couche</a:t>
            </a:r>
          </a:p>
          <a:p>
            <a:pPr lvl="2"/>
            <a:r>
              <a:rPr lang="fr-FR" dirty="0" smtClean="0"/>
              <a:t>Troisième couche</a:t>
            </a:r>
          </a:p>
          <a:p>
            <a:pPr lvl="3"/>
            <a:r>
              <a:rPr lang="fr-FR" dirty="0" smtClean="0"/>
              <a:t>Quatrième couche</a:t>
            </a:r>
          </a:p>
        </p:txBody>
      </p:sp>
    </p:spTree>
    <p:extLst>
      <p:ext uri="{BB962C8B-B14F-4D97-AF65-F5344CB8AC3E}">
        <p14:creationId xmlns:p14="http://schemas.microsoft.com/office/powerpoint/2010/main" xmlns=""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mier titre, premier sous-titre, énuméra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t>Atelier de Planification Opérationnelle – PAGE/GIZ</a:t>
            </a:r>
            <a:endParaRPr lang="fr-FR" dirty="0"/>
          </a:p>
        </p:txBody>
      </p:sp>
      <p:sp>
        <p:nvSpPr>
          <p:cNvPr id="4" name="Datumsplatzhalter 3"/>
          <p:cNvSpPr>
            <a:spLocks noGrp="1"/>
          </p:cNvSpPr>
          <p:nvPr>
            <p:ph type="dt" sz="half" idx="11"/>
          </p:nvPr>
        </p:nvSpPr>
        <p:spPr/>
        <p:txBody>
          <a:bodyPr/>
          <a:lstStyle/>
          <a:p>
            <a:fld id="{8E2A986A-B016-4D00-9847-7EA1A2F5FF21}" type="datetime1">
              <a:rPr lang="fr-FR" noProof="0" smtClean="0"/>
              <a:pPr/>
              <a:t>02/04/2015</a:t>
            </a:fld>
            <a:endParaRPr lang="fr-FR"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baseline="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r>
              <a:rPr lang="fr-FR" noProof="0" dirty="0" smtClean="0"/>
              <a:t>Cliquez pour ajouter un sous-titre</a:t>
            </a:r>
          </a:p>
          <a:p>
            <a:pPr lvl="1"/>
            <a:r>
              <a:rPr lang="fr-FR" noProof="0" dirty="0" smtClean="0"/>
              <a:t>Deuxième couche</a:t>
            </a:r>
          </a:p>
          <a:p>
            <a:pPr lvl="2"/>
            <a:r>
              <a:rPr lang="fr-FR" noProof="0" dirty="0" smtClean="0"/>
              <a:t>Troisième couche</a:t>
            </a:r>
          </a:p>
          <a:p>
            <a:pPr lvl="3"/>
            <a:r>
              <a:rPr lang="fr-FR" noProof="0" dirty="0" smtClean="0"/>
              <a:t>Quatrième couche</a:t>
            </a:r>
          </a:p>
        </p:txBody>
      </p:sp>
    </p:spTree>
    <p:extLst>
      <p:ext uri="{BB962C8B-B14F-4D97-AF65-F5344CB8AC3E}">
        <p14:creationId xmlns:p14="http://schemas.microsoft.com/office/powerpoint/2010/main" xmlns=""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mier titre, premier sous-titre, énumération,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1E995D51-A87A-4A6A-B4F8-7DCC1B379552}" type="datetime1">
              <a:rPr lang="fr-FR" noProof="0" smtClean="0"/>
              <a:pPr/>
              <a:t>02/04/2015</a:t>
            </a:fld>
            <a:endParaRPr lang="es-ES_tradnl"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r>
              <a:rPr lang="fr-FR" noProof="0" dirty="0" smtClean="0"/>
              <a:t>Cliquez pour ajouter un sous-titre</a:t>
            </a:r>
          </a:p>
          <a:p>
            <a:pPr lvl="1"/>
            <a:r>
              <a:rPr lang="fr-FR" noProof="0" dirty="0" smtClean="0"/>
              <a:t>Deuxième couche</a:t>
            </a:r>
          </a:p>
          <a:p>
            <a:pPr lvl="2"/>
            <a:r>
              <a:rPr lang="fr-FR" noProof="0" dirty="0" smtClean="0"/>
              <a:t>Troisième couche</a:t>
            </a:r>
          </a:p>
          <a:p>
            <a:pPr lvl="3"/>
            <a:r>
              <a:rPr lang="fr-FR" noProof="0" dirty="0" smtClean="0"/>
              <a:t>Quatrième couche</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pour ajouter un image</a:t>
            </a:r>
          </a:p>
        </p:txBody>
      </p:sp>
    </p:spTree>
    <p:extLst>
      <p:ext uri="{BB962C8B-B14F-4D97-AF65-F5344CB8AC3E}">
        <p14:creationId xmlns:p14="http://schemas.microsoft.com/office/powerpoint/2010/main" xmlns=""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mier titre, premier sous-titre, énumération, gr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1EF6F289-D53B-4DFD-AEFC-2E8AC517A573}" type="datetime1">
              <a:rPr lang="fr-FR" noProof="0" smtClean="0"/>
              <a:pPr/>
              <a:t>02/04/2015</a:t>
            </a:fld>
            <a:endParaRPr lang="fr-FR"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r>
              <a:rPr lang="fr-FR" noProof="0" dirty="0" smtClean="0"/>
              <a:t>Cliquez pour ajouter un sous-titre</a:t>
            </a:r>
          </a:p>
          <a:p>
            <a:pPr lvl="1"/>
            <a:r>
              <a:rPr lang="fr-FR" noProof="0" dirty="0" smtClean="0"/>
              <a:t>Deuxième couche</a:t>
            </a:r>
          </a:p>
          <a:p>
            <a:pPr lvl="2"/>
            <a:r>
              <a:rPr lang="fr-FR" noProof="0" dirty="0" smtClean="0"/>
              <a:t>Troisième couche</a:t>
            </a:r>
          </a:p>
          <a:p>
            <a:pPr lvl="3"/>
            <a:r>
              <a:rPr lang="fr-FR" noProof="0" dirty="0" smtClean="0"/>
              <a:t>Quatrième couche</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pour ajouter un image</a:t>
            </a:r>
          </a:p>
        </p:txBody>
      </p:sp>
    </p:spTree>
    <p:extLst>
      <p:ext uri="{BB962C8B-B14F-4D97-AF65-F5344CB8AC3E}">
        <p14:creationId xmlns:p14="http://schemas.microsoft.com/office/powerpoint/2010/main" xmlns=""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mier titre, 2 colonnes, premier sous-titre, énuméra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7D1652E4-08AB-40C6-A6C9-BAE02204A537}" type="datetime1">
              <a:rPr lang="fr-FR" noProof="0" smtClean="0"/>
              <a:pPr/>
              <a:t>02/04/2015</a:t>
            </a:fld>
            <a:endParaRPr lang="fr-FR"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r>
              <a:rPr lang="fr-FR" noProof="0" dirty="0" smtClean="0"/>
              <a:t>Cliquez pour ajouter un sous-titre</a:t>
            </a:r>
          </a:p>
          <a:p>
            <a:pPr lvl="1"/>
            <a:r>
              <a:rPr lang="fr-FR" noProof="0" dirty="0" smtClean="0"/>
              <a:t>Deuxième couche</a:t>
            </a:r>
          </a:p>
          <a:p>
            <a:pPr lvl="2"/>
            <a:r>
              <a:rPr lang="fr-FR" noProof="0" dirty="0" smtClean="0"/>
              <a:t>Troisième couche</a:t>
            </a:r>
          </a:p>
          <a:p>
            <a:pPr lvl="3"/>
            <a:r>
              <a:rPr lang="fr-FR" noProof="0" dirty="0" smtClean="0"/>
              <a:t>Quatrième couche</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r>
              <a:rPr lang="fr-FR" noProof="0" dirty="0" smtClean="0"/>
              <a:t>Cliquez pour ajouter un sous-titre</a:t>
            </a:r>
          </a:p>
          <a:p>
            <a:pPr lvl="1"/>
            <a:r>
              <a:rPr lang="fr-FR" noProof="0" dirty="0" smtClean="0"/>
              <a:t>Deuxième couche</a:t>
            </a:r>
          </a:p>
          <a:p>
            <a:pPr lvl="2"/>
            <a:r>
              <a:rPr lang="fr-FR" noProof="0" dirty="0" smtClean="0"/>
              <a:t>Troisième couche</a:t>
            </a:r>
          </a:p>
          <a:p>
            <a:pPr lvl="3"/>
            <a:r>
              <a:rPr lang="fr-FR" noProof="0" dirty="0" smtClean="0"/>
              <a:t>Quatrième couche</a:t>
            </a:r>
          </a:p>
        </p:txBody>
      </p:sp>
    </p:spTree>
    <p:extLst>
      <p:ext uri="{BB962C8B-B14F-4D97-AF65-F5344CB8AC3E}">
        <p14:creationId xmlns:p14="http://schemas.microsoft.com/office/powerpoint/2010/main" xmlns=""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mier titre, 2 colonnes, énuméra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fr-FR" noProof="0" dirty="0" smtClean="0"/>
              <a:t>Cliquez pour ajouter un titre</a:t>
            </a:r>
            <a:endParaRPr lang="de-DE" noProof="0"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9080D9D6-9A33-41DC-9798-35DC5A7613C8}" type="datetime1">
              <a:rPr lang="fr-FR" noProof="0" smtClean="0"/>
              <a:pPr/>
              <a:t>02/04/2015</a:t>
            </a:fld>
            <a:endParaRPr lang="fr-FR" noProof="0"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fr-FR" noProof="0" dirty="0" smtClean="0"/>
              <a:t>Premier couche</a:t>
            </a:r>
          </a:p>
          <a:p>
            <a:pPr lvl="1"/>
            <a:r>
              <a:rPr lang="fr-FR" dirty="0" smtClean="0"/>
              <a:t>Deuxième couche</a:t>
            </a:r>
          </a:p>
          <a:p>
            <a:pPr lvl="2"/>
            <a:r>
              <a:rPr lang="fr-FR" dirty="0" smtClean="0"/>
              <a:t>Troisième couche</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fr-FR" noProof="0" dirty="0" smtClean="0"/>
              <a:t>Premier couche</a:t>
            </a:r>
          </a:p>
          <a:p>
            <a:pPr lvl="1"/>
            <a:r>
              <a:rPr lang="fr-FR" dirty="0" smtClean="0"/>
              <a:t>Deuxième couche</a:t>
            </a:r>
          </a:p>
          <a:p>
            <a:pPr lvl="2"/>
            <a:r>
              <a:rPr lang="fr-FR" dirty="0" smtClean="0"/>
              <a:t>Troisième couche</a:t>
            </a:r>
          </a:p>
        </p:txBody>
      </p:sp>
    </p:spTree>
    <p:extLst>
      <p:ext uri="{BB962C8B-B14F-4D97-AF65-F5344CB8AC3E}">
        <p14:creationId xmlns:p14="http://schemas.microsoft.com/office/powerpoint/2010/main" xmlns=""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B0CB3AB2-A3AA-45B3-9860-8D4D56D4BA14}" type="datetime1">
              <a:rPr lang="fr-FR" noProof="0" smtClean="0"/>
              <a:pPr/>
              <a:t>02/04/2015</a:t>
            </a:fld>
            <a:endParaRPr lang="fr-FR" noProof="0" dirty="0"/>
          </a:p>
        </p:txBody>
      </p:sp>
    </p:spTree>
    <p:extLst>
      <p:ext uri="{BB962C8B-B14F-4D97-AF65-F5344CB8AC3E}">
        <p14:creationId xmlns:p14="http://schemas.microsoft.com/office/powerpoint/2010/main" xmlns="" val="124642892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9AAF1-1F9F-4498-97A7-88CD0D9E47D1}" type="datetime1">
              <a:rPr lang="fr-FR" smtClean="0"/>
              <a:pPr/>
              <a:t>02/04/2015</a:t>
            </a:fld>
            <a:endParaRPr lang="fr-FR"/>
          </a:p>
        </p:txBody>
      </p:sp>
      <p:sp>
        <p:nvSpPr>
          <p:cNvPr id="5" name="Espace réservé du pied de page 4"/>
          <p:cNvSpPr>
            <a:spLocks noGrp="1"/>
          </p:cNvSpPr>
          <p:nvPr>
            <p:ph type="ftr" sz="quarter" idx="11"/>
          </p:nvPr>
        </p:nvSpPr>
        <p:spPr/>
        <p:txBody>
          <a:bodyPr/>
          <a:lstStyle/>
          <a:p>
            <a:r>
              <a:rPr lang="fr-FR" smtClean="0"/>
              <a:t>Atelier de Planification Opérationnelle – PAGE/GIZ</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5ED1B06-2777-40B9-9179-6B2D7D1FF774}" type="slidenum">
              <a:rPr lang="fr-FR" smtClean="0"/>
              <a:pPr/>
              <a:t>‹N°›</a:t>
            </a:fld>
            <a:endParaRPr lang="fr-FR"/>
          </a:p>
        </p:txBody>
      </p:sp>
    </p:spTree>
    <p:extLst>
      <p:ext uri="{BB962C8B-B14F-4D97-AF65-F5344CB8AC3E}">
        <p14:creationId xmlns:p14="http://schemas.microsoft.com/office/powerpoint/2010/main" xmlns="" val="338869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gif"/><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0" y="1810"/>
            <a:ext cx="9144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dirty="0" smtClean="0"/>
              <a:t>Cliquez pour ajouter un titre</a:t>
            </a:r>
          </a:p>
        </p:txBody>
      </p:sp>
      <p:pic>
        <p:nvPicPr>
          <p:cNvPr id="19" name="Grafik 7"/>
          <p:cNvPicPr>
            <a:picLocks noChangeAspect="1"/>
          </p:cNvPicPr>
          <p:nvPr/>
        </p:nvPicPr>
        <p:blipFill>
          <a:blip r:embed="rId9" cstate="print"/>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dirty="0" smtClean="0"/>
              <a:t>Premier couche</a:t>
            </a:r>
          </a:p>
          <a:p>
            <a:pPr lvl="1"/>
            <a:r>
              <a:rPr lang="fr-FR" dirty="0" smtClean="0"/>
              <a:t>Deuxième couche</a:t>
            </a:r>
          </a:p>
          <a:p>
            <a:pPr lvl="2"/>
            <a:r>
              <a:rPr lang="fr-FR" dirty="0" smtClean="0"/>
              <a:t>Troisième couche</a:t>
            </a:r>
          </a:p>
          <a:p>
            <a:pPr lvl="3"/>
            <a:r>
              <a:rPr lang="fr-FR" dirty="0" smtClean="0"/>
              <a:t>Quatrième couche</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fr-FR" sz="1000" b="0" noProof="0" dirty="0" smtClean="0">
                <a:solidFill>
                  <a:srgbClr val="6E6452"/>
                </a:solidFill>
                <a:latin typeface="Arial Narrow" pitchFamily="34" charset="0"/>
              </a:rPr>
              <a:t>Page </a:t>
            </a:r>
            <a:fld id="{327115CA-E6A4-425F-BB4F-A64D48743A27}" type="slidenum">
              <a:rPr lang="fr-FR" sz="1000" b="0" noProof="0" smtClean="0">
                <a:solidFill>
                  <a:srgbClr val="6E6452"/>
                </a:solidFill>
                <a:latin typeface="Arial Narrow" pitchFamily="34" charset="0"/>
              </a:rPr>
              <a:pPr/>
              <a:t>‹N°›</a:t>
            </a:fld>
            <a:endParaRPr lang="fr-FR"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fr-FR" smtClean="0"/>
              <a:t>Atelier de Planification Opérationnelle – PAGE/GIZ</a:t>
            </a:r>
            <a:endParaRPr lang="fr-FR"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15ABB0F2-013F-4627-B799-6D8C0A8D7B8D}" type="datetime1">
              <a:rPr lang="fr-FR" noProof="0" smtClean="0"/>
              <a:pPr/>
              <a:t>02/04/2015</a:t>
            </a:fld>
            <a:endParaRPr lang="fr-FR"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baseline="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Grafik 8"/>
          <p:cNvPicPr>
            <a:picLocks noChangeAspect="1"/>
          </p:cNvPicPr>
          <p:nvPr/>
        </p:nvPicPr>
        <p:blipFill>
          <a:blip r:embed="rId4" cstate="print"/>
          <a:srcRect/>
          <a:stretch>
            <a:fillRect/>
          </a:stretch>
        </p:blipFill>
        <p:spPr bwMode="auto">
          <a:xfrm>
            <a:off x="0" y="5851525"/>
            <a:ext cx="9144000" cy="738188"/>
          </a:xfrm>
          <a:prstGeom prst="rect">
            <a:avLst/>
          </a:prstGeom>
          <a:noFill/>
          <a:ln w="9525">
            <a:noFill/>
            <a:miter lim="800000"/>
            <a:headEnd/>
            <a:tailEnd/>
          </a:ln>
        </p:spPr>
      </p:pic>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fr-FR" sz="1000" b="0" noProof="0" dirty="0" smtClean="0">
                <a:solidFill>
                  <a:srgbClr val="6E6452"/>
                </a:solidFill>
                <a:latin typeface="Arial Narrow" pitchFamily="34" charset="0"/>
              </a:rPr>
              <a:t>Page </a:t>
            </a:r>
            <a:fld id="{327115CA-E6A4-425F-BB4F-A64D48743A27}" type="slidenum">
              <a:rPr lang="fr-FR" sz="1000" b="0" noProof="0" smtClean="0">
                <a:solidFill>
                  <a:srgbClr val="6E6452"/>
                </a:solidFill>
                <a:latin typeface="Arial Narrow" pitchFamily="34" charset="0"/>
              </a:rPr>
              <a:pPr/>
              <a:t>‹N°›</a:t>
            </a:fld>
            <a:endParaRPr lang="fr-FR"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fr-FR" smtClean="0">
                <a:effectLst/>
              </a:rPr>
              <a:t>Atelier de Planification Opérationnelle – PAGE/GIZ</a:t>
            </a:r>
            <a:endParaRPr lang="fr-FR" noProof="0"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DE8371DE-09BE-4325-8FC7-358026A470BF}" type="datetime1">
              <a:rPr lang="fr-FR" noProof="0" smtClean="0"/>
              <a:pPr/>
              <a:t>02/04/2015</a:t>
            </a:fld>
            <a:endParaRPr lang="fr-FR" noProof="0" dirty="0"/>
          </a:p>
        </p:txBody>
      </p:sp>
      <p:pic>
        <p:nvPicPr>
          <p:cNvPr id="10" name="Grafik 10"/>
          <p:cNvPicPr>
            <a:picLocks noChangeAspect="1"/>
          </p:cNvPicPr>
          <p:nvPr/>
        </p:nvPicPr>
        <p:blipFill>
          <a:blip r:embed="rId5" cstate="print"/>
          <a:srcRect/>
          <a:stretch>
            <a:fillRect/>
          </a:stretch>
        </p:blipFill>
        <p:spPr bwMode="auto">
          <a:xfrm>
            <a:off x="0" y="0"/>
            <a:ext cx="9144000" cy="1119188"/>
          </a:xfrm>
          <a:prstGeom prst="rect">
            <a:avLst/>
          </a:prstGeom>
          <a:noFill/>
          <a:ln w="9525">
            <a:noFill/>
            <a:miter lim="800000"/>
            <a:headEnd/>
            <a:tailEnd/>
          </a:ln>
        </p:spPr>
      </p:pic>
      <p:pic>
        <p:nvPicPr>
          <p:cNvPr id="11" name="Grafik 7"/>
          <p:cNvPicPr>
            <a:picLocks noChangeAspect="1"/>
          </p:cNvPicPr>
          <p:nvPr/>
        </p:nvPicPr>
        <p:blipFill>
          <a:blip r:embed="rId6" cstate="print"/>
          <a:srcRect/>
          <a:stretch>
            <a:fillRect/>
          </a:stretch>
        </p:blipFill>
        <p:spPr bwMode="auto">
          <a:xfrm>
            <a:off x="6618288" y="304800"/>
            <a:ext cx="2106612" cy="877888"/>
          </a:xfrm>
          <a:prstGeom prst="rect">
            <a:avLst/>
          </a:prstGeom>
          <a:noFill/>
          <a:ln w="9525">
            <a:noFill/>
            <a:miter lim="800000"/>
            <a:headEnd/>
            <a:tailEnd/>
          </a:ln>
        </p:spPr>
      </p:pic>
    </p:spTree>
    <p:extLst>
      <p:ext uri="{BB962C8B-B14F-4D97-AF65-F5344CB8AC3E}">
        <p14:creationId xmlns:p14="http://schemas.microsoft.com/office/powerpoint/2010/main" xmlns="" val="3066890143"/>
      </p:ext>
    </p:extLst>
  </p:cSld>
  <p:clrMap bg1="lt1" tx1="dk1" bg2="lt2" tx2="dk2" accent1="accent1" accent2="accent2" accent3="accent3" accent4="accent4" accent5="accent5" accent6="accent6" hlink="hlink" folHlink="folHlink"/>
  <p:sldLayoutIdLst>
    <p:sldLayoutId id="2147483713" r:id="rId1"/>
    <p:sldLayoutId id="2147483715" r:id="rId2"/>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385113" y="1351128"/>
            <a:ext cx="8482955" cy="5243981"/>
          </a:xfrm>
        </p:spPr>
        <p:txBody>
          <a:bodyPr>
            <a:normAutofit/>
          </a:bodyPr>
          <a:lstStyle/>
          <a:p>
            <a:r>
              <a:rPr lang="fr-FR" b="1" dirty="0"/>
              <a:t/>
            </a:r>
            <a:br>
              <a:rPr lang="fr-FR" b="1" dirty="0"/>
            </a:br>
            <a:r>
              <a:rPr lang="fr-FR" b="1" dirty="0"/>
              <a:t/>
            </a:r>
            <a:br>
              <a:rPr lang="fr-FR" b="1" dirty="0"/>
            </a:br>
            <a:r>
              <a:rPr lang="fr-FR" sz="3200" b="1" dirty="0" smtClean="0">
                <a:solidFill>
                  <a:srgbClr val="002060"/>
                </a:solidFill>
                <a:latin typeface="Arial" pitchFamily="34" charset="0"/>
              </a:rPr>
              <a:t>Présentation du Programme d’Appui à la Gestion de l’Environnement - PAGE</a:t>
            </a:r>
            <a:endParaRPr lang="fr-FR" sz="3200" b="1" dirty="0">
              <a:solidFill>
                <a:srgbClr val="002060"/>
              </a:solidFill>
              <a:latin typeface="Arial" pitchFamily="34" charset="0"/>
            </a:endParaRPr>
          </a:p>
          <a:p>
            <a:pPr algn="l"/>
            <a:endParaRPr lang="fr-FR" dirty="0" smtClean="0">
              <a:solidFill>
                <a:srgbClr val="002060"/>
              </a:solidFill>
              <a:latin typeface="Arial" pitchFamily="34" charset="0"/>
            </a:endParaRPr>
          </a:p>
          <a:p>
            <a:endParaRPr lang="fr-FR" sz="1500" dirty="0" smtClean="0">
              <a:solidFill>
                <a:srgbClr val="002060"/>
              </a:solidFill>
              <a:latin typeface="Arial" pitchFamily="34" charset="0"/>
            </a:endParaRPr>
          </a:p>
          <a:p>
            <a:endParaRPr lang="fr-FR" sz="1500" dirty="0" smtClean="0">
              <a:solidFill>
                <a:srgbClr val="002060"/>
              </a:solidFill>
              <a:latin typeface="Arial" pitchFamily="34" charset="0"/>
            </a:endParaRPr>
          </a:p>
          <a:p>
            <a:endParaRPr lang="fr-FR" sz="1500" dirty="0">
              <a:solidFill>
                <a:srgbClr val="002060"/>
              </a:solidFill>
              <a:latin typeface="Arial" pitchFamily="34" charset="0"/>
            </a:endParaRPr>
          </a:p>
          <a:p>
            <a:endParaRPr lang="fr-FR" sz="1500" dirty="0">
              <a:solidFill>
                <a:srgbClr val="002060"/>
              </a:solidFill>
              <a:latin typeface="Arial" pitchFamily="34" charset="0"/>
            </a:endParaRPr>
          </a:p>
          <a:p>
            <a:endParaRPr lang="fr-FR" sz="1500" dirty="0" smtClean="0">
              <a:solidFill>
                <a:srgbClr val="002060"/>
              </a:solidFill>
              <a:latin typeface="Arial" pitchFamily="34" charset="0"/>
            </a:endParaRPr>
          </a:p>
        </p:txBody>
      </p:sp>
      <p:sp>
        <p:nvSpPr>
          <p:cNvPr id="2" name="Datumsplatzhalter 1"/>
          <p:cNvSpPr>
            <a:spLocks noGrp="1"/>
          </p:cNvSpPr>
          <p:nvPr>
            <p:ph type="dt" sz="half" idx="10"/>
          </p:nvPr>
        </p:nvSpPr>
        <p:spPr/>
        <p:txBody>
          <a:bodyPr/>
          <a:lstStyle/>
          <a:p>
            <a:fld id="{FFE2A6F4-8D48-40D8-AAE6-5F9DAC85A83B}" type="datetime1">
              <a:rPr lang="fr-FR" smtClean="0"/>
              <a:pPr/>
              <a:t>02/04/2015</a:t>
            </a:fld>
            <a:endParaRPr lang="fr-FR" dirty="0"/>
          </a:p>
        </p:txBody>
      </p:sp>
      <p:sp>
        <p:nvSpPr>
          <p:cNvPr id="3" name="Fußzeilenplatzhalter 2"/>
          <p:cNvSpPr>
            <a:spLocks noGrp="1"/>
          </p:cNvSpPr>
          <p:nvPr>
            <p:ph type="ftr" sz="quarter" idx="11"/>
          </p:nvPr>
        </p:nvSpPr>
        <p:spPr/>
        <p:txBody>
          <a:bodyPr/>
          <a:lstStyle/>
          <a:p>
            <a:r>
              <a:rPr lang="fr-FR" dirty="0" smtClean="0"/>
              <a:t>Atelier de Planification Opérationnelle – PAGE/GIZ</a:t>
            </a:r>
            <a:endParaRPr lang="fr-FR" dirty="0"/>
          </a:p>
        </p:txBody>
      </p:sp>
      <p:grpSp>
        <p:nvGrpSpPr>
          <p:cNvPr id="4" name="Gruppieren 3"/>
          <p:cNvGrpSpPr/>
          <p:nvPr/>
        </p:nvGrpSpPr>
        <p:grpSpPr>
          <a:xfrm>
            <a:off x="624488" y="4138469"/>
            <a:ext cx="8018180" cy="1366421"/>
            <a:chOff x="829208" y="4100648"/>
            <a:chExt cx="8018180" cy="1366421"/>
          </a:xfrm>
        </p:grpSpPr>
        <p:pic>
          <p:nvPicPr>
            <p:cNvPr id="1026" name="Picture 2" descr="C:\Users\eickho_tom\Documents\Documents\Madagaskar\Atelier de restitution\IMG_47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3956" y="4123357"/>
              <a:ext cx="1791616" cy="13437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eickho_tom\Documents\Documents\Madagaskar\Atelier de restitution\IMG_479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401"/>
            <a:stretch/>
          </p:blipFill>
          <p:spPr bwMode="auto">
            <a:xfrm>
              <a:off x="2238229" y="4138470"/>
              <a:ext cx="1569496" cy="1328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eickho_tom\Documents\Documents\Madagaskar\Atelier de restitution\Plateau Mahafaly sec mais rich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9208" y="4153584"/>
              <a:ext cx="1313485" cy="1313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eickho_tom\Pictures\Mada\IMG_4847.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0464" r="23221"/>
            <a:stretch/>
          </p:blipFill>
          <p:spPr bwMode="auto">
            <a:xfrm>
              <a:off x="7233308" y="4100648"/>
              <a:ext cx="1614080" cy="136642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eickho_tom\Pictures\Mada\IMG_4738.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2385"/>
            <a:stretch/>
          </p:blipFill>
          <p:spPr bwMode="auto">
            <a:xfrm rot="5400000">
              <a:off x="5793169" y="4131130"/>
              <a:ext cx="1358825" cy="131305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Espace réservé du numéro de diapositive 5"/>
          <p:cNvSpPr>
            <a:spLocks noGrp="1"/>
          </p:cNvSpPr>
          <p:nvPr>
            <p:ph type="sldNum" sz="quarter" idx="12"/>
          </p:nvPr>
        </p:nvSpPr>
        <p:spPr/>
        <p:txBody>
          <a:bodyPr/>
          <a:lstStyle/>
          <a:p>
            <a:fld id="{F5ED1B06-2777-40B9-9179-6B2D7D1FF774}" type="slidenum">
              <a:rPr lang="fr-FR" smtClean="0"/>
              <a:pPr/>
              <a:t>1</a:t>
            </a:fld>
            <a:endParaRPr lang="fr-FR" dirty="0"/>
          </a:p>
        </p:txBody>
      </p:sp>
    </p:spTree>
    <p:extLst>
      <p:ext uri="{BB962C8B-B14F-4D97-AF65-F5344CB8AC3E}">
        <p14:creationId xmlns:p14="http://schemas.microsoft.com/office/powerpoint/2010/main" xmlns="" val="1805251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Atelier de Planification Opérationnelle – PAGE/GIZ</a:t>
            </a:r>
            <a:endParaRPr lang="fr-FR" dirty="0"/>
          </a:p>
        </p:txBody>
      </p:sp>
      <p:sp>
        <p:nvSpPr>
          <p:cNvPr id="4" name="Espace réservé de la date 3"/>
          <p:cNvSpPr>
            <a:spLocks noGrp="1"/>
          </p:cNvSpPr>
          <p:nvPr>
            <p:ph type="dt" sz="half" idx="11"/>
          </p:nvPr>
        </p:nvSpPr>
        <p:spPr/>
        <p:txBody>
          <a:bodyPr/>
          <a:lstStyle/>
          <a:p>
            <a:fld id="{8E2A986A-B016-4D00-9847-7EA1A2F5FF21}" type="datetime1">
              <a:rPr lang="fr-FR" noProof="0" smtClean="0"/>
              <a:pPr/>
              <a:t>02/04/2015</a:t>
            </a:fld>
            <a:endParaRPr lang="fr-FR" noProof="0" dirty="0"/>
          </a:p>
        </p:txBody>
      </p:sp>
      <p:graphicFrame>
        <p:nvGraphicFramePr>
          <p:cNvPr id="6" name="Espace réservé du contenu 6"/>
          <p:cNvGraphicFramePr>
            <a:graphicFrameLocks noGrp="1"/>
          </p:cNvGraphicFramePr>
          <p:nvPr>
            <p:ph idx="1"/>
            <p:extLst>
              <p:ext uri="{D42A27DB-BD31-4B8C-83A1-F6EECF244321}">
                <p14:modId xmlns:p14="http://schemas.microsoft.com/office/powerpoint/2010/main" xmlns="" val="1504146449"/>
              </p:ext>
            </p:extLst>
          </p:nvPr>
        </p:nvGraphicFramePr>
        <p:xfrm>
          <a:off x="369888" y="1190625"/>
          <a:ext cx="8050212" cy="4939665"/>
        </p:xfrm>
        <a:graphic>
          <a:graphicData uri="http://schemas.openxmlformats.org/drawingml/2006/table">
            <a:tbl>
              <a:tblPr firstRow="1" bandRow="1">
                <a:tableStyleId>{21E4AEA4-8DFA-4A89-87EB-49C32662AFE0}</a:tableStyleId>
              </a:tblPr>
              <a:tblGrid>
                <a:gridCol w="1673922"/>
                <a:gridCol w="2375790"/>
                <a:gridCol w="4000500"/>
              </a:tblGrid>
              <a:tr h="370840">
                <a:tc>
                  <a:txBody>
                    <a:bodyPr/>
                    <a:lstStyle/>
                    <a:p>
                      <a:r>
                        <a:rPr lang="fr-FR" dirty="0" smtClean="0"/>
                        <a:t>INTITULE COMPOSANTE</a:t>
                      </a:r>
                      <a:endParaRPr lang="fr-FR" dirty="0"/>
                    </a:p>
                  </a:txBody>
                  <a:tcPr/>
                </a:tc>
                <a:tc>
                  <a:txBody>
                    <a:bodyPr/>
                    <a:lstStyle/>
                    <a:p>
                      <a:r>
                        <a:rPr lang="fr-FR" dirty="0" smtClean="0"/>
                        <a:t>OBJECTIFS SPECIFIQUES</a:t>
                      </a:r>
                      <a:endParaRPr lang="fr-FR" dirty="0"/>
                    </a:p>
                  </a:txBody>
                  <a:tcPr/>
                </a:tc>
                <a:tc>
                  <a:txBody>
                    <a:bodyPr/>
                    <a:lstStyle/>
                    <a:p>
                      <a:r>
                        <a:rPr lang="fr-FR" dirty="0" smtClean="0"/>
                        <a:t>OPTIONS STRATEGIQUES</a:t>
                      </a:r>
                      <a:endParaRPr lang="fr-FR" dirty="0"/>
                    </a:p>
                  </a:txBody>
                  <a:tcPr/>
                </a:tc>
              </a:tr>
              <a:tr h="1160145">
                <a:tc rowSpan="3">
                  <a:txBody>
                    <a:bodyPr/>
                    <a:lstStyle/>
                    <a:p>
                      <a:r>
                        <a:rPr lang="fr-FR" sz="1600" dirty="0" smtClean="0"/>
                        <a:t>Renforcement du cadre politique, institutionnel et juridique pour l’utilisation durable des ressources naturelles</a:t>
                      </a:r>
                      <a:endParaRPr lang="fr-FR" sz="1600" dirty="0"/>
                    </a:p>
                  </a:txBody>
                  <a:tcPr/>
                </a:tc>
                <a:tc rowSpan="3">
                  <a:txBody>
                    <a:bodyPr/>
                    <a:lstStyle/>
                    <a:p>
                      <a:r>
                        <a:rPr lang="fr-FR" sz="1600" dirty="0" smtClean="0"/>
                        <a:t>Le</a:t>
                      </a:r>
                      <a:r>
                        <a:rPr lang="fr-FR" sz="1600" baseline="0" dirty="0" smtClean="0"/>
                        <a:t> cadre politique, juridique et institutionnel pour l’utilisation durable des ressources naturelles est renforcé</a:t>
                      </a:r>
                      <a:endParaRPr lang="fr-FR" sz="1600" dirty="0" smtClean="0"/>
                    </a:p>
                  </a:txBody>
                  <a:tcPr/>
                </a:tc>
                <a:tc>
                  <a:txBody>
                    <a:bodyPr/>
                    <a:lstStyle/>
                    <a:p>
                      <a:r>
                        <a:rPr lang="fr-FR" sz="1600" dirty="0" smtClean="0"/>
                        <a:t>Gouvernance transparente, redevable et cohérente</a:t>
                      </a:r>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Appui à la mise en cohérence, l’application et la vulgarisation du cadre légal/juridique/réglementaire, des instruments relatifs à la gestion des ressources naturelles</a:t>
                      </a:r>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Appui à l’amélioration de la gouvernance et de la gestion locale, incluant le partage des avantages issus de la valorisation des ressources naturelles, au niveau national, régional et local</a:t>
                      </a:r>
                    </a:p>
                    <a:p>
                      <a:endParaRPr lang="fr-FR" sz="1600" dirty="0" smtClean="0"/>
                    </a:p>
                  </a:txBody>
                  <a:tcP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6625" y="4492625"/>
            <a:ext cx="1949450" cy="194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6180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Atelier de Planification Opérationnelle – PAGE/GIZ</a:t>
            </a:r>
            <a:endParaRPr lang="fr-FR" dirty="0"/>
          </a:p>
        </p:txBody>
      </p:sp>
      <p:sp>
        <p:nvSpPr>
          <p:cNvPr id="4" name="Espace réservé de la date 3"/>
          <p:cNvSpPr>
            <a:spLocks noGrp="1"/>
          </p:cNvSpPr>
          <p:nvPr>
            <p:ph type="dt" sz="half" idx="11"/>
          </p:nvPr>
        </p:nvSpPr>
        <p:spPr/>
        <p:txBody>
          <a:bodyPr/>
          <a:lstStyle/>
          <a:p>
            <a:fld id="{8E2A986A-B016-4D00-9847-7EA1A2F5FF21}" type="datetime1">
              <a:rPr lang="fr-FR" noProof="0" smtClean="0"/>
              <a:pPr/>
              <a:t>02/04/2015</a:t>
            </a:fld>
            <a:endParaRPr lang="fr-FR" noProof="0" dirty="0"/>
          </a:p>
        </p:txBody>
      </p:sp>
      <p:graphicFrame>
        <p:nvGraphicFramePr>
          <p:cNvPr id="6" name="Espace réservé du contenu 6"/>
          <p:cNvGraphicFramePr>
            <a:graphicFrameLocks noGrp="1"/>
          </p:cNvGraphicFramePr>
          <p:nvPr>
            <p:ph idx="1"/>
            <p:extLst>
              <p:ext uri="{D42A27DB-BD31-4B8C-83A1-F6EECF244321}">
                <p14:modId xmlns:p14="http://schemas.microsoft.com/office/powerpoint/2010/main" xmlns="" val="2450483960"/>
              </p:ext>
            </p:extLst>
          </p:nvPr>
        </p:nvGraphicFramePr>
        <p:xfrm>
          <a:off x="369888" y="1190625"/>
          <a:ext cx="8050212" cy="4208145"/>
        </p:xfrm>
        <a:graphic>
          <a:graphicData uri="http://schemas.openxmlformats.org/drawingml/2006/table">
            <a:tbl>
              <a:tblPr firstRow="1" bandRow="1">
                <a:tableStyleId>{21E4AEA4-8DFA-4A89-87EB-49C32662AFE0}</a:tableStyleId>
              </a:tblPr>
              <a:tblGrid>
                <a:gridCol w="1673922"/>
                <a:gridCol w="2242440"/>
                <a:gridCol w="4133850"/>
              </a:tblGrid>
              <a:tr h="370840">
                <a:tc>
                  <a:txBody>
                    <a:bodyPr/>
                    <a:lstStyle/>
                    <a:p>
                      <a:r>
                        <a:rPr lang="fr-FR" dirty="0" smtClean="0"/>
                        <a:t>INTITULE COMPOSANTE</a:t>
                      </a:r>
                      <a:endParaRPr lang="fr-FR" dirty="0"/>
                    </a:p>
                  </a:txBody>
                  <a:tcPr/>
                </a:tc>
                <a:tc>
                  <a:txBody>
                    <a:bodyPr/>
                    <a:lstStyle/>
                    <a:p>
                      <a:r>
                        <a:rPr lang="fr-FR" dirty="0" smtClean="0"/>
                        <a:t>OBJECTIFS</a:t>
                      </a:r>
                      <a:r>
                        <a:rPr lang="fr-FR" baseline="0" dirty="0" smtClean="0"/>
                        <a:t> SPECIFIQUES</a:t>
                      </a:r>
                      <a:endParaRPr lang="fr-FR" dirty="0"/>
                    </a:p>
                  </a:txBody>
                  <a:tcPr/>
                </a:tc>
                <a:tc>
                  <a:txBody>
                    <a:bodyPr/>
                    <a:lstStyle/>
                    <a:p>
                      <a:r>
                        <a:rPr lang="fr-FR" dirty="0" smtClean="0"/>
                        <a:t>OPTIONS STRATEGIQUES</a:t>
                      </a:r>
                      <a:endParaRPr lang="fr-FR" dirty="0"/>
                    </a:p>
                  </a:txBody>
                  <a:tcPr/>
                </a:tc>
              </a:tr>
              <a:tr h="1160145">
                <a:tc rowSpan="3">
                  <a:txBody>
                    <a:bodyPr/>
                    <a:lstStyle/>
                    <a:p>
                      <a:r>
                        <a:rPr lang="fr-FR" sz="1600" dirty="0" smtClean="0"/>
                        <a:t>Intégration de la durabilité écologique et</a:t>
                      </a:r>
                      <a:r>
                        <a:rPr lang="fr-FR" sz="1600" baseline="0" dirty="0" smtClean="0"/>
                        <a:t> sociale dans l’exploitation minière artisanale</a:t>
                      </a:r>
                      <a:endParaRPr lang="fr-FR" sz="1600" dirty="0"/>
                    </a:p>
                  </a:txBody>
                  <a:tcPr/>
                </a:tc>
                <a:tc rowSpan="3">
                  <a:txBody>
                    <a:bodyPr/>
                    <a:lstStyle/>
                    <a:p>
                      <a:r>
                        <a:rPr lang="fr-FR" sz="1600" dirty="0" smtClean="0"/>
                        <a:t>Les conditions pour l’intégration de la durabilité écologique</a:t>
                      </a:r>
                      <a:r>
                        <a:rPr lang="fr-FR" sz="1600" baseline="0" dirty="0" smtClean="0"/>
                        <a:t> et sociale dans le secteur minier artisanal et à petite échelle sont créées</a:t>
                      </a:r>
                      <a:endParaRPr lang="fr-FR" sz="1600" dirty="0" smtClean="0"/>
                    </a:p>
                  </a:txBody>
                  <a:tcPr/>
                </a:tc>
                <a:tc>
                  <a:txBody>
                    <a:bodyPr/>
                    <a:lstStyle/>
                    <a:p>
                      <a:r>
                        <a:rPr lang="fr-FR" sz="1600" dirty="0" smtClean="0"/>
                        <a:t>Renforcer les capacités institutionnelles au niveau national et initier un dialogue national, y compris la gestion du savoir du secteur minier artisanal</a:t>
                      </a:r>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Développer une approche de la formalisation et professionnalisation du secteur minière artisanale</a:t>
                      </a:r>
                    </a:p>
                    <a:p>
                      <a:endParaRPr lang="fr-FR" sz="1600" dirty="0" smtClean="0"/>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Améliorer la gouvernance locale du secteur minière artisanale et renforcement de la capacité de contrôle des communes</a:t>
                      </a:r>
                    </a:p>
                    <a:p>
                      <a:endParaRPr lang="fr-FR" sz="1600" dirty="0" smtClean="0"/>
                    </a:p>
                  </a:txBody>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25" y="4119502"/>
            <a:ext cx="2165350" cy="1404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6164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4. L’approche </a:t>
            </a:r>
            <a:r>
              <a:rPr lang="fr-FR" dirty="0"/>
              <a:t>de la </a:t>
            </a:r>
            <a:r>
              <a:rPr lang="fr-FR" dirty="0" smtClean="0"/>
              <a:t>GIZ</a:t>
            </a:r>
            <a:r>
              <a:rPr lang="fr-FR" dirty="0"/>
              <a:t/>
            </a:r>
            <a:br>
              <a:rPr lang="fr-FR" dirty="0"/>
            </a:br>
            <a:endParaRPr lang="de-DE"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4A552EAE-935A-4FB7-BBD7-D474BCFE2CF3}" type="datetime1">
              <a:rPr lang="fr-FR" noProof="0" smtClean="0"/>
              <a:pPr/>
              <a:t>02/04/2015</a:t>
            </a:fld>
            <a:endParaRPr lang="fr-FR" noProof="0" dirty="0"/>
          </a:p>
        </p:txBody>
      </p:sp>
      <p:grpSp>
        <p:nvGrpSpPr>
          <p:cNvPr id="7" name="Gruppieren 6"/>
          <p:cNvGrpSpPr/>
          <p:nvPr/>
        </p:nvGrpSpPr>
        <p:grpSpPr>
          <a:xfrm>
            <a:off x="841668" y="3334895"/>
            <a:ext cx="3491180" cy="1107985"/>
            <a:chOff x="775807" y="2364054"/>
            <a:chExt cx="4526117" cy="1420368"/>
          </a:xfrm>
        </p:grpSpPr>
        <p:pic>
          <p:nvPicPr>
            <p:cNvPr id="8" name="Grafik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807" y="2364054"/>
              <a:ext cx="1901952" cy="1420368"/>
            </a:xfrm>
            <a:prstGeom prst="rect">
              <a:avLst/>
            </a:prstGeom>
          </p:spPr>
        </p:pic>
        <p:sp>
          <p:nvSpPr>
            <p:cNvPr id="9" name="Inhaltsplatzhalter 2"/>
            <p:cNvSpPr txBox="1">
              <a:spLocks/>
            </p:cNvSpPr>
            <p:nvPr/>
          </p:nvSpPr>
          <p:spPr bwMode="auto">
            <a:xfrm>
              <a:off x="2763145" y="2407272"/>
              <a:ext cx="2538779" cy="4731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400"/>
                </a:spcBef>
                <a:spcAft>
                  <a:spcPts val="800"/>
                </a:spcAft>
                <a:buClr>
                  <a:srgbClr val="C80F0F"/>
                </a:buClr>
                <a:buFont typeface="Arial" pitchFamily="34" charset="0"/>
                <a:buNone/>
                <a:tabLst>
                  <a:tab pos="2190750" algn="l"/>
                </a:tabLst>
                <a:defRPr sz="1800" baseline="0">
                  <a:solidFill>
                    <a:srgbClr val="6E6452"/>
                  </a:solidFill>
                  <a:latin typeface="+mn-lt"/>
                  <a:ea typeface="+mn-ea"/>
                  <a:cs typeface="+mn-cs"/>
                </a:defRPr>
              </a:lvl1pPr>
              <a:lvl2pPr marL="72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4pPr>
              <a:lvl5pPr marL="2190750" indent="-260350" algn="l" rtl="0" eaLnBrk="1" fontAlgn="base" hangingPunct="1">
                <a:spcBef>
                  <a:spcPts val="400"/>
                </a:spcBef>
                <a:spcAft>
                  <a:spcPts val="800"/>
                </a:spcAft>
                <a:buClr>
                  <a:schemeClr val="tx1"/>
                </a:buClr>
                <a:buChar char="-"/>
                <a:tabLst>
                  <a:tab pos="2190750" algn="l"/>
                </a:tabLst>
                <a:defRPr sz="1600">
                  <a:solidFill>
                    <a:srgbClr val="6E6452"/>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a:lstStyle>
            <a:p>
              <a:r>
                <a:rPr lang="de-DE" dirty="0" err="1" smtClean="0"/>
                <a:t>Experts</a:t>
              </a:r>
              <a:endParaRPr lang="de-DE" dirty="0" smtClean="0"/>
            </a:p>
            <a:p>
              <a:r>
                <a:rPr lang="de-DE" b="0" dirty="0" smtClean="0">
                  <a:solidFill>
                    <a:srgbClr val="C00000"/>
                  </a:solidFill>
                </a:rPr>
                <a:t>(</a:t>
              </a:r>
              <a:r>
                <a:rPr lang="de-DE" b="0" dirty="0" err="1" smtClean="0">
                  <a:solidFill>
                    <a:srgbClr val="C00000"/>
                  </a:solidFill>
                </a:rPr>
                <a:t>appui</a:t>
              </a:r>
              <a:r>
                <a:rPr lang="de-DE" b="0" dirty="0" smtClean="0">
                  <a:solidFill>
                    <a:srgbClr val="C00000"/>
                  </a:solidFill>
                </a:rPr>
                <a:t>-conseil)</a:t>
              </a:r>
              <a:endParaRPr lang="de-DE" b="0" dirty="0">
                <a:solidFill>
                  <a:srgbClr val="C00000"/>
                </a:solidFill>
              </a:endParaRPr>
            </a:p>
          </p:txBody>
        </p:sp>
      </p:grpSp>
      <p:grpSp>
        <p:nvGrpSpPr>
          <p:cNvPr id="10" name="Gruppieren 9"/>
          <p:cNvGrpSpPr/>
          <p:nvPr/>
        </p:nvGrpSpPr>
        <p:grpSpPr>
          <a:xfrm>
            <a:off x="4619573" y="4782756"/>
            <a:ext cx="4116463" cy="1114323"/>
            <a:chOff x="4499992" y="4212963"/>
            <a:chExt cx="5336760" cy="1428493"/>
          </a:xfrm>
        </p:grpSpPr>
        <p:pic>
          <p:nvPicPr>
            <p:cNvPr id="11" name="Grafik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9992" y="4221088"/>
              <a:ext cx="1901952" cy="1420368"/>
            </a:xfrm>
            <a:prstGeom prst="rect">
              <a:avLst/>
            </a:prstGeom>
          </p:spPr>
        </p:pic>
        <p:sp>
          <p:nvSpPr>
            <p:cNvPr id="12" name="Inhaltsplatzhalter 2"/>
            <p:cNvSpPr txBox="1">
              <a:spLocks/>
            </p:cNvSpPr>
            <p:nvPr/>
          </p:nvSpPr>
          <p:spPr bwMode="auto">
            <a:xfrm>
              <a:off x="6568174" y="4212963"/>
              <a:ext cx="3268578" cy="1418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400"/>
                </a:spcBef>
                <a:spcAft>
                  <a:spcPts val="800"/>
                </a:spcAft>
                <a:buClr>
                  <a:srgbClr val="C80F0F"/>
                </a:buClr>
                <a:buFont typeface="Arial" pitchFamily="34" charset="0"/>
                <a:buNone/>
                <a:tabLst>
                  <a:tab pos="2190750" algn="l"/>
                </a:tabLst>
                <a:defRPr sz="1800" baseline="0">
                  <a:solidFill>
                    <a:srgbClr val="6E6452"/>
                  </a:solidFill>
                  <a:latin typeface="+mn-lt"/>
                  <a:ea typeface="+mn-ea"/>
                  <a:cs typeface="+mn-cs"/>
                </a:defRPr>
              </a:lvl1pPr>
              <a:lvl2pPr marL="72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4pPr>
              <a:lvl5pPr marL="2190750" indent="-260350" algn="l" rtl="0" eaLnBrk="1" fontAlgn="base" hangingPunct="1">
                <a:spcBef>
                  <a:spcPts val="400"/>
                </a:spcBef>
                <a:spcAft>
                  <a:spcPts val="800"/>
                </a:spcAft>
                <a:buClr>
                  <a:schemeClr val="tx1"/>
                </a:buClr>
                <a:buChar char="-"/>
                <a:tabLst>
                  <a:tab pos="2190750" algn="l"/>
                </a:tabLst>
                <a:defRPr sz="1600">
                  <a:solidFill>
                    <a:srgbClr val="6E6452"/>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a:lstStyle>
            <a:p>
              <a:r>
                <a:rPr lang="de-DE" dirty="0" err="1"/>
                <a:t>Contributions</a:t>
              </a:r>
              <a:r>
                <a:rPr lang="de-DE" dirty="0"/>
                <a:t> </a:t>
              </a:r>
              <a:r>
                <a:rPr lang="de-DE" dirty="0" err="1"/>
                <a:t>financières</a:t>
              </a:r>
              <a:r>
                <a:rPr lang="de-DE" dirty="0"/>
                <a:t>/ </a:t>
              </a:r>
              <a:r>
                <a:rPr lang="de-DE" dirty="0" err="1"/>
                <a:t>subventions</a:t>
              </a:r>
              <a:r>
                <a:rPr lang="de-DE" dirty="0"/>
                <a:t> </a:t>
              </a:r>
              <a:r>
                <a:rPr lang="de-DE" dirty="0" err="1"/>
                <a:t>locales</a:t>
              </a:r>
              <a:endParaRPr lang="de-DE" dirty="0"/>
            </a:p>
          </p:txBody>
        </p:sp>
      </p:grpSp>
      <p:grpSp>
        <p:nvGrpSpPr>
          <p:cNvPr id="13" name="Gruppieren 12"/>
          <p:cNvGrpSpPr/>
          <p:nvPr/>
        </p:nvGrpSpPr>
        <p:grpSpPr>
          <a:xfrm>
            <a:off x="4619573" y="3326807"/>
            <a:ext cx="3882857" cy="1116073"/>
            <a:chOff x="4499992" y="2338512"/>
            <a:chExt cx="5033904" cy="1430736"/>
          </a:xfrm>
        </p:grpSpPr>
        <p:pic>
          <p:nvPicPr>
            <p:cNvPr id="14" name="Grafik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2348880"/>
              <a:ext cx="1901952" cy="1420368"/>
            </a:xfrm>
            <a:prstGeom prst="rect">
              <a:avLst/>
            </a:prstGeom>
          </p:spPr>
        </p:pic>
        <p:sp>
          <p:nvSpPr>
            <p:cNvPr id="15" name="Inhaltsplatzhalter 2"/>
            <p:cNvSpPr txBox="1">
              <a:spLocks/>
            </p:cNvSpPr>
            <p:nvPr/>
          </p:nvSpPr>
          <p:spPr bwMode="auto">
            <a:xfrm>
              <a:off x="6512024" y="2338512"/>
              <a:ext cx="3021872" cy="309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400"/>
                </a:spcBef>
                <a:spcAft>
                  <a:spcPts val="800"/>
                </a:spcAft>
                <a:buClr>
                  <a:srgbClr val="C80F0F"/>
                </a:buClr>
                <a:buFont typeface="Arial" pitchFamily="34" charset="0"/>
                <a:buNone/>
                <a:tabLst>
                  <a:tab pos="2190750" algn="l"/>
                </a:tabLst>
                <a:defRPr sz="1800" baseline="0">
                  <a:solidFill>
                    <a:srgbClr val="6E6452"/>
                  </a:solidFill>
                  <a:latin typeface="+mn-lt"/>
                  <a:ea typeface="+mn-ea"/>
                  <a:cs typeface="+mn-cs"/>
                </a:defRPr>
              </a:lvl1pPr>
              <a:lvl2pPr marL="72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4pPr>
              <a:lvl5pPr marL="2190750" indent="-260350" algn="l" rtl="0" eaLnBrk="1" fontAlgn="base" hangingPunct="1">
                <a:spcBef>
                  <a:spcPts val="400"/>
                </a:spcBef>
                <a:spcAft>
                  <a:spcPts val="800"/>
                </a:spcAft>
                <a:buClr>
                  <a:schemeClr val="tx1"/>
                </a:buClr>
                <a:buChar char="-"/>
                <a:tabLst>
                  <a:tab pos="2190750" algn="l"/>
                </a:tabLst>
                <a:defRPr sz="1600">
                  <a:solidFill>
                    <a:srgbClr val="6E6452"/>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a:lstStyle>
            <a:p>
              <a:r>
                <a:rPr lang="de-DE" dirty="0"/>
                <a:t>Formats RC des </a:t>
              </a:r>
              <a:r>
                <a:rPr lang="de-DE" dirty="0" err="1" smtClean="0"/>
                <a:t>individus</a:t>
              </a:r>
              <a:endParaRPr lang="de-DE" dirty="0" smtClean="0"/>
            </a:p>
            <a:p>
              <a:r>
                <a:rPr lang="de-DE" b="0" dirty="0">
                  <a:solidFill>
                    <a:srgbClr val="C00000"/>
                  </a:solidFill>
                </a:rPr>
                <a:t>(</a:t>
              </a:r>
              <a:r>
                <a:rPr lang="de-DE" b="0" dirty="0" err="1">
                  <a:solidFill>
                    <a:srgbClr val="C00000"/>
                  </a:solidFill>
                </a:rPr>
                <a:t>appui</a:t>
              </a:r>
              <a:r>
                <a:rPr lang="de-DE" b="0" dirty="0">
                  <a:solidFill>
                    <a:srgbClr val="C00000"/>
                  </a:solidFill>
                </a:rPr>
                <a:t>-conseil)</a:t>
              </a:r>
            </a:p>
            <a:p>
              <a:endParaRPr lang="de-DE" dirty="0"/>
            </a:p>
          </p:txBody>
        </p:sp>
      </p:grpSp>
      <p:grpSp>
        <p:nvGrpSpPr>
          <p:cNvPr id="16" name="Gruppieren 15"/>
          <p:cNvGrpSpPr/>
          <p:nvPr/>
        </p:nvGrpSpPr>
        <p:grpSpPr>
          <a:xfrm>
            <a:off x="841668" y="4736878"/>
            <a:ext cx="3351711" cy="1107985"/>
            <a:chOff x="775807" y="4168872"/>
            <a:chExt cx="4345303" cy="1420368"/>
          </a:xfrm>
        </p:grpSpPr>
        <p:pic>
          <p:nvPicPr>
            <p:cNvPr id="17" name="Grafik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5807" y="4168872"/>
              <a:ext cx="1901952" cy="1420368"/>
            </a:xfrm>
            <a:prstGeom prst="rect">
              <a:avLst/>
            </a:prstGeom>
          </p:spPr>
        </p:pic>
        <p:sp>
          <p:nvSpPr>
            <p:cNvPr id="18" name="Inhaltsplatzhalter 2"/>
            <p:cNvSpPr txBox="1">
              <a:spLocks/>
            </p:cNvSpPr>
            <p:nvPr/>
          </p:nvSpPr>
          <p:spPr bwMode="auto">
            <a:xfrm>
              <a:off x="2446470" y="4168872"/>
              <a:ext cx="2674640" cy="4731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400"/>
                </a:spcBef>
                <a:spcAft>
                  <a:spcPts val="800"/>
                </a:spcAft>
                <a:buClr>
                  <a:srgbClr val="C80F0F"/>
                </a:buClr>
                <a:buFont typeface="Arial" pitchFamily="34" charset="0"/>
                <a:buNone/>
                <a:tabLst>
                  <a:tab pos="2190750" algn="l"/>
                </a:tabLst>
                <a:defRPr sz="1800" baseline="0">
                  <a:solidFill>
                    <a:srgbClr val="6E6452"/>
                  </a:solidFill>
                  <a:latin typeface="+mn-lt"/>
                  <a:ea typeface="+mn-ea"/>
                  <a:cs typeface="+mn-cs"/>
                </a:defRPr>
              </a:lvl1pPr>
              <a:lvl2pPr marL="72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4pPr>
              <a:lvl5pPr marL="2190750" indent="-260350" algn="l" rtl="0" eaLnBrk="1" fontAlgn="base" hangingPunct="1">
                <a:spcBef>
                  <a:spcPts val="400"/>
                </a:spcBef>
                <a:spcAft>
                  <a:spcPts val="800"/>
                </a:spcAft>
                <a:buClr>
                  <a:schemeClr val="tx1"/>
                </a:buClr>
                <a:buChar char="-"/>
                <a:tabLst>
                  <a:tab pos="2190750" algn="l"/>
                </a:tabLst>
                <a:defRPr sz="1600">
                  <a:solidFill>
                    <a:srgbClr val="6E6452"/>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a:lstStyle>
            <a:p>
              <a:pPr algn="ctr"/>
              <a:r>
                <a:rPr lang="de-DE" dirty="0" err="1" smtClean="0"/>
                <a:t>Equipement</a:t>
              </a:r>
              <a:endParaRPr lang="de-DE" dirty="0"/>
            </a:p>
          </p:txBody>
        </p:sp>
      </p:grpSp>
      <p:sp>
        <p:nvSpPr>
          <p:cNvPr id="19" name="Rechteck 18"/>
          <p:cNvSpPr/>
          <p:nvPr/>
        </p:nvSpPr>
        <p:spPr>
          <a:xfrm>
            <a:off x="749841" y="2526867"/>
            <a:ext cx="7395353" cy="510909"/>
          </a:xfrm>
          <a:prstGeom prst="rect">
            <a:avLst/>
          </a:prstGeom>
        </p:spPr>
        <p:txBody>
          <a:bodyPr wrap="square">
            <a:spAutoFit/>
          </a:bodyPr>
          <a:lstStyle/>
          <a:p>
            <a:pPr eaLnBrk="1" hangingPunct="1">
              <a:lnSpc>
                <a:spcPct val="80000"/>
              </a:lnSpc>
              <a:spcBef>
                <a:spcPts val="400"/>
              </a:spcBef>
              <a:spcAft>
                <a:spcPts val="800"/>
              </a:spcAft>
              <a:buClr>
                <a:srgbClr val="C80F0F"/>
              </a:buClr>
              <a:tabLst>
                <a:tab pos="2190750" algn="l"/>
              </a:tabLst>
            </a:pPr>
            <a:r>
              <a:rPr lang="fr-FR" sz="1700" dirty="0">
                <a:solidFill>
                  <a:srgbClr val="C00000"/>
                </a:solidFill>
                <a:latin typeface="+mn-lt"/>
              </a:rPr>
              <a:t>Instruments divers de la </a:t>
            </a:r>
            <a:r>
              <a:rPr lang="fr-FR" sz="1700" dirty="0" smtClean="0">
                <a:solidFill>
                  <a:srgbClr val="C00000"/>
                </a:solidFill>
                <a:latin typeface="+mn-lt"/>
              </a:rPr>
              <a:t>GIZ = </a:t>
            </a:r>
            <a:r>
              <a:rPr lang="fr-FR" sz="1700" dirty="0">
                <a:solidFill>
                  <a:srgbClr val="C00000"/>
                </a:solidFill>
                <a:latin typeface="+mn-lt"/>
              </a:rPr>
              <a:t>les </a:t>
            </a:r>
            <a:r>
              <a:rPr lang="fr-FR" sz="1700" dirty="0" smtClean="0">
                <a:solidFill>
                  <a:srgbClr val="C00000"/>
                </a:solidFill>
                <a:latin typeface="+mn-lt"/>
              </a:rPr>
              <a:t>moyens-supports pour </a:t>
            </a:r>
            <a:r>
              <a:rPr lang="fr-FR" sz="1700" dirty="0">
                <a:solidFill>
                  <a:srgbClr val="C00000"/>
                </a:solidFill>
                <a:latin typeface="+mn-lt"/>
              </a:rPr>
              <a:t>les activités et interventions pour le RC</a:t>
            </a:r>
          </a:p>
        </p:txBody>
      </p:sp>
    </p:spTree>
    <p:extLst>
      <p:ext uri="{BB962C8B-B14F-4D97-AF65-F5344CB8AC3E}">
        <p14:creationId xmlns:p14="http://schemas.microsoft.com/office/powerpoint/2010/main" xmlns="" val="15756189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199"/>
            <a:ext cx="7776000" cy="4085087"/>
          </a:xfrm>
        </p:spPr>
        <p:txBody>
          <a:bodyPr/>
          <a:lstStyle/>
          <a:p>
            <a:pPr algn="ctr"/>
            <a:r>
              <a:rPr lang="fr-FR" sz="4400" b="1" dirty="0" smtClean="0"/>
              <a:t/>
            </a:r>
            <a:br>
              <a:rPr lang="fr-FR" sz="4400" b="1" dirty="0" smtClean="0"/>
            </a:br>
            <a:r>
              <a:rPr lang="fr-FR" sz="4400" b="1" dirty="0" smtClean="0"/>
              <a:t/>
            </a:r>
            <a:br>
              <a:rPr lang="fr-FR" sz="4400" b="1" dirty="0" smtClean="0"/>
            </a:br>
            <a:r>
              <a:rPr lang="fr-FR" sz="4400" b="1" dirty="0" smtClean="0"/>
              <a:t>Merci de votre attention</a:t>
            </a:r>
            <a:endParaRPr lang="fr-FR" sz="4400" b="1"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702C312F-0A34-40B3-B31A-F95B8C0E31F1}" type="datetime1">
              <a:rPr lang="fr-FR" noProof="0" smtClean="0"/>
              <a:pPr/>
              <a:t>02/04/2015</a:t>
            </a:fld>
            <a:endParaRPr lang="fr-FR" noProof="0" dirty="0"/>
          </a:p>
        </p:txBody>
      </p:sp>
    </p:spTree>
    <p:extLst>
      <p:ext uri="{BB962C8B-B14F-4D97-AF65-F5344CB8AC3E}">
        <p14:creationId xmlns:p14="http://schemas.microsoft.com/office/powerpoint/2010/main" xmlns="" val="9482938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F5DAAD50-826D-4482-B8B7-54B40923E0DF}" type="datetime1">
              <a:rPr lang="fr-FR" noProof="0" smtClean="0"/>
              <a:pPr/>
              <a:t>02/04/2015</a:t>
            </a:fld>
            <a:endParaRPr lang="fr-FR" noProof="0" dirty="0"/>
          </a:p>
        </p:txBody>
      </p:sp>
      <p:sp>
        <p:nvSpPr>
          <p:cNvPr id="5" name="Inhaltsplatzhalter 4"/>
          <p:cNvSpPr>
            <a:spLocks noGrp="1"/>
          </p:cNvSpPr>
          <p:nvPr>
            <p:ph idx="1"/>
          </p:nvPr>
        </p:nvSpPr>
        <p:spPr>
          <a:xfrm>
            <a:off x="684000" y="2219326"/>
            <a:ext cx="7776000" cy="3067050"/>
          </a:xfrm>
        </p:spPr>
        <p:txBody>
          <a:bodyPr>
            <a:normAutofit/>
          </a:bodyPr>
          <a:lstStyle/>
          <a:p>
            <a:pPr marL="285750" indent="-285750">
              <a:buFont typeface="Arial" panose="020B0604020202020204" pitchFamily="34" charset="0"/>
              <a:buChar char="•"/>
            </a:pPr>
            <a:r>
              <a:rPr lang="fr-FR" dirty="0" smtClean="0"/>
              <a:t>Pendant </a:t>
            </a:r>
            <a:r>
              <a:rPr lang="fr-FR" dirty="0"/>
              <a:t>les 5 années de la </a:t>
            </a:r>
            <a:r>
              <a:rPr lang="fr-FR" b="1" dirty="0"/>
              <a:t>crise à Madagascar </a:t>
            </a:r>
            <a:r>
              <a:rPr lang="fr-FR" dirty="0"/>
              <a:t>il n’y avait pas de collaboration étroite avec les </a:t>
            </a:r>
            <a:r>
              <a:rPr lang="fr-FR" b="1" dirty="0"/>
              <a:t>structures étatiques aux niveaux national et régional</a:t>
            </a:r>
          </a:p>
          <a:p>
            <a:pPr marL="285750" indent="-285750">
              <a:buFont typeface="Arial" panose="020B0604020202020204" pitchFamily="34" charset="0"/>
              <a:buChar char="•"/>
            </a:pPr>
            <a:r>
              <a:rPr lang="fr-FR" dirty="0"/>
              <a:t>Le PGME n’a travaillé qu’avec la </a:t>
            </a:r>
            <a:r>
              <a:rPr lang="fr-FR" b="1" dirty="0"/>
              <a:t>société civile, les communes et les groupes cibles au niveau local et le secteur privé</a:t>
            </a:r>
          </a:p>
          <a:p>
            <a:pPr marL="285750" indent="-285750">
              <a:buFont typeface="Arial" panose="020B0604020202020204" pitchFamily="34" charset="0"/>
              <a:buChar char="•"/>
            </a:pPr>
            <a:r>
              <a:rPr lang="fr-FR" dirty="0"/>
              <a:t>Dès la signature d’un accord bilatéral avec le nouveau Gouvernement, le projet peut </a:t>
            </a:r>
            <a:r>
              <a:rPr lang="fr-FR" b="1" dirty="0"/>
              <a:t>reprendre la coopération avec </a:t>
            </a:r>
            <a:r>
              <a:rPr lang="fr-FR" b="1" dirty="0" smtClean="0"/>
              <a:t>les partenaires étatiques</a:t>
            </a:r>
            <a:r>
              <a:rPr lang="fr-FR" dirty="0" smtClean="0"/>
              <a:t>, </a:t>
            </a:r>
            <a:r>
              <a:rPr lang="fr-FR" dirty="0"/>
              <a:t>ce qui va mieux institutionnaliser et ancrer les atouts de la </a:t>
            </a:r>
            <a:r>
              <a:rPr lang="fr-FR" dirty="0" smtClean="0"/>
              <a:t>coopération</a:t>
            </a:r>
            <a:endParaRPr lang="fr-FR" dirty="0"/>
          </a:p>
        </p:txBody>
      </p:sp>
      <p:sp>
        <p:nvSpPr>
          <p:cNvPr id="2" name="Titre 1"/>
          <p:cNvSpPr>
            <a:spLocks noGrp="1"/>
          </p:cNvSpPr>
          <p:nvPr>
            <p:ph type="title"/>
          </p:nvPr>
        </p:nvSpPr>
        <p:spPr/>
        <p:txBody>
          <a:bodyPr/>
          <a:lstStyle/>
          <a:p>
            <a:r>
              <a:rPr lang="fr-FR" dirty="0" smtClean="0"/>
              <a:t>1. Contexte </a:t>
            </a:r>
            <a:endParaRPr lang="fr-FR" dirty="0"/>
          </a:p>
        </p:txBody>
      </p:sp>
    </p:spTree>
    <p:extLst>
      <p:ext uri="{BB962C8B-B14F-4D97-AF65-F5344CB8AC3E}">
        <p14:creationId xmlns:p14="http://schemas.microsoft.com/office/powerpoint/2010/main" xmlns="" val="40633803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Les </a:t>
            </a:r>
            <a:r>
              <a:rPr lang="de-DE" dirty="0" err="1" smtClean="0"/>
              <a:t>axes</a:t>
            </a:r>
            <a:r>
              <a:rPr lang="de-DE" dirty="0" smtClean="0"/>
              <a:t> </a:t>
            </a:r>
            <a:r>
              <a:rPr lang="de-DE" dirty="0" err="1" smtClean="0"/>
              <a:t>thématiques</a:t>
            </a:r>
            <a:r>
              <a:rPr lang="de-DE" dirty="0" smtClean="0"/>
              <a:t> </a:t>
            </a:r>
            <a:r>
              <a:rPr lang="de-DE" dirty="0" err="1" smtClean="0"/>
              <a:t>stratégiques</a:t>
            </a:r>
            <a:r>
              <a:rPr lang="de-DE" dirty="0" smtClean="0"/>
              <a:t> </a:t>
            </a:r>
            <a:endParaRPr lang="de-DE"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110565EC-AF1A-4D7B-B03F-3D20E32112FF}" type="datetime1">
              <a:rPr lang="fr-FR" noProof="0" smtClean="0"/>
              <a:pPr/>
              <a:t>02/04/2015</a:t>
            </a:fld>
            <a:endParaRPr lang="fr-FR" noProof="0" dirty="0"/>
          </a:p>
        </p:txBody>
      </p:sp>
      <p:sp>
        <p:nvSpPr>
          <p:cNvPr id="5" name="Inhaltsplatzhalter 4"/>
          <p:cNvSpPr>
            <a:spLocks noGrp="1"/>
          </p:cNvSpPr>
          <p:nvPr>
            <p:ph idx="1"/>
          </p:nvPr>
        </p:nvSpPr>
        <p:spPr>
          <a:xfrm>
            <a:off x="513878" y="2182187"/>
            <a:ext cx="8289880" cy="3816000"/>
          </a:xfrm>
        </p:spPr>
        <p:txBody>
          <a:bodyPr>
            <a:normAutofit fontScale="92500" lnSpcReduction="10000"/>
          </a:bodyPr>
          <a:lstStyle/>
          <a:p>
            <a:pPr marL="342900" indent="-342900">
              <a:buFont typeface="Arial" panose="020B0604020202020204" pitchFamily="34" charset="0"/>
              <a:buChar char="•"/>
            </a:pPr>
            <a:r>
              <a:rPr lang="fr-FR" sz="2400" b="1" dirty="0" smtClean="0"/>
              <a:t>Domaine « gestion et valorisation durable des ressources naturelles et la conservation de la biodiversité » </a:t>
            </a:r>
          </a:p>
          <a:p>
            <a:pPr marL="342900" indent="-342900">
              <a:buFont typeface="Arial" panose="020B0604020202020204" pitchFamily="34" charset="0"/>
              <a:buChar char="•"/>
            </a:pPr>
            <a:r>
              <a:rPr lang="fr-FR" sz="2400" b="1" dirty="0" smtClean="0"/>
              <a:t>Domaine « renforcement des capacités &amp; appui politique et stratégique »</a:t>
            </a:r>
          </a:p>
          <a:p>
            <a:pPr marL="342900" indent="-342900">
              <a:buFont typeface="Arial" panose="020B0604020202020204" pitchFamily="34" charset="0"/>
              <a:buChar char="•"/>
            </a:pPr>
            <a:r>
              <a:rPr lang="fr-FR" sz="2400" b="1" dirty="0"/>
              <a:t>Domaine « filière </a:t>
            </a:r>
            <a:r>
              <a:rPr lang="fr-FR" sz="2400" b="1" dirty="0" smtClean="0"/>
              <a:t>bois-énergie</a:t>
            </a:r>
            <a:r>
              <a:rPr lang="fr-FR" sz="2400" b="1" dirty="0"/>
              <a:t> </a:t>
            </a:r>
            <a:r>
              <a:rPr lang="fr-FR" sz="2400" b="1" dirty="0" smtClean="0"/>
              <a:t>»</a:t>
            </a:r>
          </a:p>
          <a:p>
            <a:pPr marL="342900" indent="-342900">
              <a:buFont typeface="Arial" panose="020B0604020202020204" pitchFamily="34" charset="0"/>
              <a:buChar char="•"/>
            </a:pPr>
            <a:r>
              <a:rPr lang="fr-FR" sz="2400" b="1" dirty="0"/>
              <a:t>Domaine « mines artisanales </a:t>
            </a:r>
            <a:r>
              <a:rPr lang="fr-FR" sz="2400" b="1" dirty="0" smtClean="0"/>
              <a:t>»</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smtClean="0"/>
              <a:t>Thèmes transversaux: bonne gouvernance, genre, changement climatique, coopération avec le secteur privé</a:t>
            </a:r>
            <a:endParaRPr lang="fr-FR" sz="2400" b="1" dirty="0"/>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endParaRPr lang="fr-FR" b="1" dirty="0" smtClean="0"/>
          </a:p>
          <a:p>
            <a:pPr marL="702900" lvl="1" indent="-342900"/>
            <a:endParaRPr lang="fr-FR" dirty="0" smtClean="0"/>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xmlns="" val="35760147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a:t>
            </a:r>
            <a:r>
              <a:rPr lang="de-DE" dirty="0" err="1" smtClean="0"/>
              <a:t>cadre</a:t>
            </a:r>
            <a:r>
              <a:rPr lang="de-DE" dirty="0" smtClean="0"/>
              <a:t> </a:t>
            </a:r>
            <a:r>
              <a:rPr lang="de-DE" dirty="0" err="1" smtClean="0"/>
              <a:t>organisationel</a:t>
            </a:r>
            <a:r>
              <a:rPr lang="de-DE" dirty="0" smtClean="0"/>
              <a:t> et </a:t>
            </a:r>
            <a:r>
              <a:rPr lang="de-DE" dirty="0" err="1" smtClean="0"/>
              <a:t>financier</a:t>
            </a:r>
            <a:r>
              <a:rPr lang="de-DE" dirty="0" smtClean="0"/>
              <a:t> du PAGE </a:t>
            </a:r>
            <a:endParaRPr lang="de-DE" dirty="0"/>
          </a:p>
        </p:txBody>
      </p:sp>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110565EC-AF1A-4D7B-B03F-3D20E32112FF}" type="datetime1">
              <a:rPr lang="fr-FR" noProof="0" smtClean="0"/>
              <a:pPr/>
              <a:t>02/04/2015</a:t>
            </a:fld>
            <a:endParaRPr lang="fr-FR" noProof="0" dirty="0"/>
          </a:p>
        </p:txBody>
      </p:sp>
      <p:sp>
        <p:nvSpPr>
          <p:cNvPr id="5" name="Inhaltsplatzhalter 4"/>
          <p:cNvSpPr>
            <a:spLocks noGrp="1"/>
          </p:cNvSpPr>
          <p:nvPr>
            <p:ph idx="1"/>
          </p:nvPr>
        </p:nvSpPr>
        <p:spPr>
          <a:xfrm>
            <a:off x="393405" y="2182187"/>
            <a:ext cx="8495413" cy="3816000"/>
          </a:xfrm>
        </p:spPr>
        <p:txBody>
          <a:bodyPr>
            <a:normAutofit/>
          </a:bodyPr>
          <a:lstStyle/>
          <a:p>
            <a:pPr marL="342900" indent="-342900">
              <a:buFont typeface="Arial" panose="020B0604020202020204" pitchFamily="34" charset="0"/>
              <a:buChar char="•"/>
            </a:pPr>
            <a:endParaRPr lang="fr-FR" sz="2400" b="1" dirty="0" smtClean="0"/>
          </a:p>
          <a:p>
            <a:pPr marL="342900" indent="-342900">
              <a:buFont typeface="Arial" panose="020B0604020202020204" pitchFamily="34" charset="0"/>
              <a:buChar char="•"/>
            </a:pPr>
            <a:r>
              <a:rPr lang="fr-FR" sz="2400" dirty="0" smtClean="0"/>
              <a:t>PAGE intervient dans les régions de </a:t>
            </a:r>
            <a:r>
              <a:rPr lang="fr-FR" sz="2400" dirty="0"/>
              <a:t>DIANA, </a:t>
            </a:r>
            <a:r>
              <a:rPr lang="fr-FR" sz="2400" dirty="0" smtClean="0"/>
              <a:t>de BOENY </a:t>
            </a:r>
            <a:r>
              <a:rPr lang="fr-FR" sz="2400" dirty="0"/>
              <a:t>et </a:t>
            </a:r>
            <a:r>
              <a:rPr lang="fr-FR" sz="2400" dirty="0" smtClean="0"/>
              <a:t>d’ATSIMO ANDREFANA </a:t>
            </a:r>
          </a:p>
          <a:p>
            <a:pPr marL="342900" indent="-342900">
              <a:buFont typeface="Arial" panose="020B0604020202020204" pitchFamily="34" charset="0"/>
              <a:buChar char="•"/>
            </a:pPr>
            <a:r>
              <a:rPr lang="fr-FR" sz="2400" dirty="0" smtClean="0"/>
              <a:t>PAGE œuvre au niveau national à ANTANANARIVO en matière d’appui politique et stratégique</a:t>
            </a:r>
          </a:p>
          <a:p>
            <a:pPr marL="342900" indent="-342900">
              <a:buFont typeface="Arial" panose="020B0604020202020204" pitchFamily="34" charset="0"/>
              <a:buChar char="•"/>
            </a:pPr>
            <a:r>
              <a:rPr lang="fr-FR" sz="2400" dirty="0" smtClean="0"/>
              <a:t>PAGE a une durée de deux ans (2015-2016).</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endParaRPr lang="fr-FR" b="1" dirty="0" smtClean="0"/>
          </a:p>
          <a:p>
            <a:pPr marL="702900" lvl="1" indent="-342900"/>
            <a:endParaRPr lang="fr-FR" dirty="0" smtClean="0"/>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xmlns="" val="3994347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fr-FR" smtClean="0">
                <a:effectLst/>
              </a:rPr>
              <a:t>Atelier de Planification Opérationnelle – PAGE/GIZ</a:t>
            </a:r>
            <a:endParaRPr lang="fr-FR" noProof="0" dirty="0"/>
          </a:p>
        </p:txBody>
      </p:sp>
      <p:sp>
        <p:nvSpPr>
          <p:cNvPr id="4" name="Datumsplatzhalter 3"/>
          <p:cNvSpPr>
            <a:spLocks noGrp="1"/>
          </p:cNvSpPr>
          <p:nvPr>
            <p:ph type="dt" sz="half" idx="11"/>
          </p:nvPr>
        </p:nvSpPr>
        <p:spPr/>
        <p:txBody>
          <a:bodyPr/>
          <a:lstStyle/>
          <a:p>
            <a:fld id="{B667E0BC-04DE-48F7-9A79-D39CE897AA84}" type="datetime1">
              <a:rPr lang="fr-FR" noProof="0" smtClean="0"/>
              <a:pPr/>
              <a:t>02/04/2015</a:t>
            </a:fld>
            <a:endParaRPr lang="fr-FR" noProof="0" dirty="0"/>
          </a:p>
        </p:txBody>
      </p:sp>
      <p:sp>
        <p:nvSpPr>
          <p:cNvPr id="5" name="Inhaltsplatzhalter 4"/>
          <p:cNvSpPr>
            <a:spLocks noGrp="1"/>
          </p:cNvSpPr>
          <p:nvPr>
            <p:ph idx="1"/>
          </p:nvPr>
        </p:nvSpPr>
        <p:spPr/>
        <p:txBody>
          <a:bodyPr/>
          <a:lstStyle/>
          <a:p>
            <a:pPr algn="ctr"/>
            <a:r>
              <a:rPr lang="fr-FR" sz="4000" b="1" dirty="0" smtClean="0"/>
              <a:t>Le nouveau </a:t>
            </a:r>
            <a:r>
              <a:rPr lang="fr-FR" sz="4000" b="1" dirty="0"/>
              <a:t>programme </a:t>
            </a:r>
            <a:r>
              <a:rPr lang="fr-FR" sz="4000" b="1" dirty="0" smtClean="0"/>
              <a:t>PAGE/GIZ</a:t>
            </a:r>
            <a:endParaRPr lang="fr-FR" sz="4000" b="1" dirty="0"/>
          </a:p>
        </p:txBody>
      </p:sp>
    </p:spTree>
    <p:extLst>
      <p:ext uri="{BB962C8B-B14F-4D97-AF65-F5344CB8AC3E}">
        <p14:creationId xmlns:p14="http://schemas.microsoft.com/office/powerpoint/2010/main" xmlns="" val="19911100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6" y="6581001"/>
            <a:ext cx="3418449" cy="400110"/>
          </a:xfrm>
        </p:spPr>
        <p:txBody>
          <a:bodyPr/>
          <a:lstStyle/>
          <a:p>
            <a:r>
              <a:rPr lang="fr-FR" dirty="0" smtClean="0">
                <a:effectLst/>
              </a:rPr>
              <a:t> </a:t>
            </a:r>
            <a:r>
              <a:rPr lang="fr-FR" dirty="0"/>
              <a:t>Atelier d’Appréciation Stratégiques des Capacités </a:t>
            </a:r>
          </a:p>
          <a:p>
            <a:endParaRPr lang="fr-FR" noProof="0" dirty="0"/>
          </a:p>
        </p:txBody>
      </p:sp>
      <p:sp>
        <p:nvSpPr>
          <p:cNvPr id="4" name="Datumsplatzhalter 3"/>
          <p:cNvSpPr>
            <a:spLocks noGrp="1"/>
          </p:cNvSpPr>
          <p:nvPr>
            <p:ph type="dt" sz="half" idx="11"/>
          </p:nvPr>
        </p:nvSpPr>
        <p:spPr/>
        <p:txBody>
          <a:bodyPr/>
          <a:lstStyle/>
          <a:p>
            <a:fld id="{86DF03A6-83DE-4395-A89D-16C2D50BBAA9}" type="datetime1">
              <a:rPr lang="fr-FR" noProof="0" smtClean="0"/>
              <a:pPr/>
              <a:t>02/04/2015</a:t>
            </a:fld>
            <a:endParaRPr lang="fr-FR" noProof="0" dirty="0"/>
          </a:p>
        </p:txBody>
      </p:sp>
      <p:graphicFrame>
        <p:nvGraphicFramePr>
          <p:cNvPr id="7" name="Diagramm 6"/>
          <p:cNvGraphicFramePr/>
          <p:nvPr>
            <p:extLst>
              <p:ext uri="{D42A27DB-BD31-4B8C-83A1-F6EECF244321}">
                <p14:modId xmlns:p14="http://schemas.microsoft.com/office/powerpoint/2010/main" xmlns="" val="2037840434"/>
              </p:ext>
            </p:extLst>
          </p:nvPr>
        </p:nvGraphicFramePr>
        <p:xfrm>
          <a:off x="628218" y="1928267"/>
          <a:ext cx="7546032" cy="405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p:cNvSpPr txBox="1">
            <a:spLocks/>
          </p:cNvSpPr>
          <p:nvPr/>
        </p:nvSpPr>
        <p:spPr bwMode="auto">
          <a:xfrm>
            <a:off x="398250" y="1049132"/>
            <a:ext cx="7776000" cy="6068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aseline="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fr-FR" sz="2800" b="1" kern="0" dirty="0" smtClean="0"/>
              <a:t>1. Les Champs d’Action issus de l’ASC </a:t>
            </a:r>
            <a:endParaRPr lang="fr-FR" sz="2800" b="1" kern="0" dirty="0"/>
          </a:p>
        </p:txBody>
      </p:sp>
    </p:spTree>
    <p:extLst>
      <p:ext uri="{BB962C8B-B14F-4D97-AF65-F5344CB8AC3E}">
        <p14:creationId xmlns:p14="http://schemas.microsoft.com/office/powerpoint/2010/main" xmlns="" val="309916424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OBJECTIF GLOBAL</a:t>
            </a:r>
            <a:endParaRPr lang="fr-FR" dirty="0"/>
          </a:p>
        </p:txBody>
      </p:sp>
      <p:sp>
        <p:nvSpPr>
          <p:cNvPr id="3" name="Espace réservé du pied de page 2"/>
          <p:cNvSpPr>
            <a:spLocks noGrp="1"/>
          </p:cNvSpPr>
          <p:nvPr>
            <p:ph type="ftr" sz="quarter" idx="10"/>
          </p:nvPr>
        </p:nvSpPr>
        <p:spPr/>
        <p:txBody>
          <a:bodyPr/>
          <a:lstStyle/>
          <a:p>
            <a:r>
              <a:rPr lang="fr-FR" smtClean="0"/>
              <a:t>Atelier de Planification Opérationnelle – PAGE/GIZ</a:t>
            </a:r>
            <a:endParaRPr lang="fr-FR" dirty="0"/>
          </a:p>
        </p:txBody>
      </p:sp>
      <p:sp>
        <p:nvSpPr>
          <p:cNvPr id="4" name="Espace réservé de la date 3"/>
          <p:cNvSpPr>
            <a:spLocks noGrp="1"/>
          </p:cNvSpPr>
          <p:nvPr>
            <p:ph type="dt" sz="half" idx="11"/>
          </p:nvPr>
        </p:nvSpPr>
        <p:spPr/>
        <p:txBody>
          <a:bodyPr/>
          <a:lstStyle/>
          <a:p>
            <a:fld id="{8E2A986A-B016-4D00-9847-7EA1A2F5FF21}" type="datetime1">
              <a:rPr lang="fr-FR" noProof="0" smtClean="0"/>
              <a:pPr/>
              <a:t>02/04/2015</a:t>
            </a:fld>
            <a:endParaRPr lang="fr-FR" noProof="0" dirty="0"/>
          </a:p>
        </p:txBody>
      </p:sp>
      <p:sp>
        <p:nvSpPr>
          <p:cNvPr id="5" name="Espace réservé du contenu 4"/>
          <p:cNvSpPr>
            <a:spLocks noGrp="1"/>
          </p:cNvSpPr>
          <p:nvPr>
            <p:ph idx="1"/>
          </p:nvPr>
        </p:nvSpPr>
        <p:spPr>
          <a:xfrm>
            <a:off x="684000" y="2448000"/>
            <a:ext cx="7776000" cy="1123875"/>
          </a:xfrm>
        </p:spPr>
        <p:txBody>
          <a:bodyPr/>
          <a:lstStyle/>
          <a:p>
            <a:r>
              <a:rPr lang="fr-FR" sz="2000" dirty="0">
                <a:solidFill>
                  <a:schemeClr val="tx1"/>
                </a:solidFill>
              </a:rPr>
              <a:t>L’objectif global du Programme est l’amélioration des conditions pour une protection et utilisation durable des ressources naturelles à Madagascar par les acteurs pertinents</a:t>
            </a:r>
          </a:p>
          <a:p>
            <a:endParaRPr lang="fr-FR" dirty="0"/>
          </a:p>
        </p:txBody>
      </p:sp>
    </p:spTree>
    <p:extLst>
      <p:ext uri="{BB962C8B-B14F-4D97-AF65-F5344CB8AC3E}">
        <p14:creationId xmlns:p14="http://schemas.microsoft.com/office/powerpoint/2010/main" xmlns="" val="40762709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8750" y="1178400"/>
            <a:ext cx="7776000" cy="374175"/>
          </a:xfrm>
        </p:spPr>
        <p:txBody>
          <a:bodyPr/>
          <a:lstStyle/>
          <a:p>
            <a:r>
              <a:rPr lang="fr-FR" sz="1800" dirty="0" smtClean="0"/>
              <a:t>3. LES OBJECTIFS ET OPTIONS STRATEGIQUES</a:t>
            </a:r>
            <a:endParaRPr lang="fr-FR" sz="1800" dirty="0"/>
          </a:p>
        </p:txBody>
      </p:sp>
      <p:sp>
        <p:nvSpPr>
          <p:cNvPr id="3" name="Espace réservé du pied de page 2"/>
          <p:cNvSpPr>
            <a:spLocks noGrp="1"/>
          </p:cNvSpPr>
          <p:nvPr>
            <p:ph type="ftr" sz="quarter" idx="10"/>
          </p:nvPr>
        </p:nvSpPr>
        <p:spPr/>
        <p:txBody>
          <a:bodyPr/>
          <a:lstStyle/>
          <a:p>
            <a:r>
              <a:rPr lang="fr-FR" smtClean="0"/>
              <a:t>Atelier de Planification Opérationnelle – PAGE/GIZ</a:t>
            </a:r>
            <a:endParaRPr lang="fr-FR" dirty="0"/>
          </a:p>
        </p:txBody>
      </p:sp>
      <p:sp>
        <p:nvSpPr>
          <p:cNvPr id="4" name="Espace réservé de la date 3"/>
          <p:cNvSpPr>
            <a:spLocks noGrp="1"/>
          </p:cNvSpPr>
          <p:nvPr>
            <p:ph type="dt" sz="half" idx="11"/>
          </p:nvPr>
        </p:nvSpPr>
        <p:spPr/>
        <p:txBody>
          <a:bodyPr/>
          <a:lstStyle/>
          <a:p>
            <a:fld id="{8E2A986A-B016-4D00-9847-7EA1A2F5FF21}" type="datetime1">
              <a:rPr lang="fr-FR" noProof="0" smtClean="0"/>
              <a:pPr/>
              <a:t>02/04/2015</a:t>
            </a:fld>
            <a:endParaRPr lang="fr-FR" noProof="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xmlns="" val="515540601"/>
              </p:ext>
            </p:extLst>
          </p:nvPr>
        </p:nvGraphicFramePr>
        <p:xfrm>
          <a:off x="436562" y="1581150"/>
          <a:ext cx="8193087" cy="3992880"/>
        </p:xfrm>
        <a:graphic>
          <a:graphicData uri="http://schemas.openxmlformats.org/drawingml/2006/table">
            <a:tbl>
              <a:tblPr firstRow="1" bandRow="1">
                <a:tableStyleId>{21E4AEA4-8DFA-4A89-87EB-49C32662AFE0}</a:tableStyleId>
              </a:tblPr>
              <a:tblGrid>
                <a:gridCol w="2306638"/>
                <a:gridCol w="2371725"/>
                <a:gridCol w="3514724"/>
              </a:tblGrid>
              <a:tr h="370840">
                <a:tc>
                  <a:txBody>
                    <a:bodyPr/>
                    <a:lstStyle/>
                    <a:p>
                      <a:r>
                        <a:rPr lang="fr-FR" sz="1600" dirty="0" smtClean="0"/>
                        <a:t>INTITULE COMPOSANTE</a:t>
                      </a:r>
                      <a:endParaRPr lang="fr-FR" sz="1600" dirty="0"/>
                    </a:p>
                  </a:txBody>
                  <a:tcPr/>
                </a:tc>
                <a:tc>
                  <a:txBody>
                    <a:bodyPr/>
                    <a:lstStyle/>
                    <a:p>
                      <a:r>
                        <a:rPr lang="fr-FR" sz="1600" dirty="0" smtClean="0"/>
                        <a:t>OBJECTIFS</a:t>
                      </a:r>
                      <a:r>
                        <a:rPr lang="fr-FR" sz="1600" baseline="0" dirty="0" smtClean="0"/>
                        <a:t> SPECIFIQUES</a:t>
                      </a:r>
                      <a:endParaRPr lang="fr-FR" sz="1600" dirty="0"/>
                    </a:p>
                  </a:txBody>
                  <a:tcPr/>
                </a:tc>
                <a:tc>
                  <a:txBody>
                    <a:bodyPr/>
                    <a:lstStyle/>
                    <a:p>
                      <a:r>
                        <a:rPr lang="fr-FR" sz="1600" dirty="0" smtClean="0"/>
                        <a:t>OPTIONS STRATEGIQUES</a:t>
                      </a:r>
                      <a:endParaRPr lang="fr-FR" sz="1600" dirty="0"/>
                    </a:p>
                  </a:txBody>
                  <a:tcPr/>
                </a:tc>
              </a:tr>
              <a:tr h="1362075">
                <a:tc rowSpan="2">
                  <a:txBody>
                    <a:bodyPr/>
                    <a:lstStyle/>
                    <a:p>
                      <a:r>
                        <a:rPr lang="fr-FR" sz="1400" dirty="0" smtClean="0"/>
                        <a:t>Protection</a:t>
                      </a:r>
                      <a:r>
                        <a:rPr lang="fr-FR" sz="1400" baseline="0" dirty="0" smtClean="0"/>
                        <a:t> et utilisation durable des ressources naturelles visant à augmenter les revenus</a:t>
                      </a:r>
                      <a:endParaRPr lang="fr-FR" sz="1400" dirty="0"/>
                    </a:p>
                  </a:txBody>
                  <a:tcPr/>
                </a:tc>
                <a:tc rowSpan="2">
                  <a:txBody>
                    <a:bodyPr/>
                    <a:lstStyle/>
                    <a:p>
                      <a:r>
                        <a:rPr lang="fr-FR" sz="1400" dirty="0" smtClean="0"/>
                        <a:t>Les</a:t>
                      </a:r>
                      <a:r>
                        <a:rPr lang="fr-FR" sz="1400" baseline="0" dirty="0" smtClean="0"/>
                        <a:t> conditions préalables de la protection et de l’utilisation durable des ressources naturelles de Madagascar par les acteurs potentiels sont améliorés</a:t>
                      </a:r>
                      <a:endParaRPr lang="fr-FR" sz="1400" dirty="0" smtClean="0"/>
                    </a:p>
                  </a:txBody>
                  <a:tcPr/>
                </a:tc>
                <a:tc>
                  <a:txBody>
                    <a:bodyPr/>
                    <a:lstStyle/>
                    <a:p>
                      <a:r>
                        <a:rPr lang="fr-FR" sz="1400" dirty="0" smtClean="0"/>
                        <a:t>Contribuer dans le renforcement de capacités des acteurs de la gestion durable des ressources naturelles, et au développement de chaînes de valeur sur l’utilisation durable des ressources naturelles, à différents niveaux</a:t>
                      </a:r>
                    </a:p>
                    <a:p>
                      <a:endParaRPr lang="fr-FR" sz="1400" dirty="0" smtClean="0"/>
                    </a:p>
                  </a:txBody>
                  <a:tcPr/>
                </a:tc>
              </a:tr>
              <a:tr h="370840">
                <a:tc vMerge="1">
                  <a:txBody>
                    <a:bodyPr/>
                    <a:lstStyle/>
                    <a:p>
                      <a:endParaRPr lang="fr-FR" dirty="0"/>
                    </a:p>
                  </a:txBody>
                  <a:tcPr/>
                </a:tc>
                <a:tc vMerge="1">
                  <a:txBody>
                    <a:bodyPr/>
                    <a:lstStyle/>
                    <a:p>
                      <a:endParaRPr lang="fr-FR" sz="1600" dirty="0"/>
                    </a:p>
                  </a:txBody>
                  <a:tcPr/>
                </a:tc>
                <a:tc>
                  <a:txBody>
                    <a:bodyPr/>
                    <a:lstStyle/>
                    <a:p>
                      <a:r>
                        <a:rPr lang="fr-FR" sz="1400" dirty="0" smtClean="0"/>
                        <a:t>Appui pour la mise à l’échelle des outils de planification communale (SAC) et régionale (SRAT), intégrant aussi la dimension changement climatique, dans les trois régions d’intervention du programme, et partage au niveau national (ministériel) des outils </a:t>
                      </a:r>
                    </a:p>
                    <a:p>
                      <a:endParaRPr lang="fr-FR" sz="1600" dirty="0"/>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7375" y="3929063"/>
            <a:ext cx="1395413"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74276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Atelier de Planification Opérationnelle – PAGE/GIZ</a:t>
            </a:r>
            <a:endParaRPr lang="fr-FR" dirty="0"/>
          </a:p>
        </p:txBody>
      </p:sp>
      <p:sp>
        <p:nvSpPr>
          <p:cNvPr id="4" name="Espace réservé de la date 3"/>
          <p:cNvSpPr>
            <a:spLocks noGrp="1"/>
          </p:cNvSpPr>
          <p:nvPr>
            <p:ph type="dt" sz="half" idx="11"/>
          </p:nvPr>
        </p:nvSpPr>
        <p:spPr/>
        <p:txBody>
          <a:bodyPr/>
          <a:lstStyle/>
          <a:p>
            <a:fld id="{8E2A986A-B016-4D00-9847-7EA1A2F5FF21}" type="datetime1">
              <a:rPr lang="fr-FR" noProof="0" smtClean="0"/>
              <a:pPr/>
              <a:t>02/04/2015</a:t>
            </a:fld>
            <a:endParaRPr lang="fr-FR" noProof="0" dirty="0"/>
          </a:p>
        </p:txBody>
      </p:sp>
      <p:graphicFrame>
        <p:nvGraphicFramePr>
          <p:cNvPr id="6" name="Espace réservé du contenu 6"/>
          <p:cNvGraphicFramePr>
            <a:graphicFrameLocks noGrp="1"/>
          </p:cNvGraphicFramePr>
          <p:nvPr>
            <p:ph idx="1"/>
            <p:extLst>
              <p:ext uri="{D42A27DB-BD31-4B8C-83A1-F6EECF244321}">
                <p14:modId xmlns:p14="http://schemas.microsoft.com/office/powerpoint/2010/main" xmlns="" val="569670016"/>
              </p:ext>
            </p:extLst>
          </p:nvPr>
        </p:nvGraphicFramePr>
        <p:xfrm>
          <a:off x="369887" y="1190625"/>
          <a:ext cx="8297863" cy="5000625"/>
        </p:xfrm>
        <a:graphic>
          <a:graphicData uri="http://schemas.openxmlformats.org/drawingml/2006/table">
            <a:tbl>
              <a:tblPr firstRow="1" bandRow="1">
                <a:tableStyleId>{21E4AEA4-8DFA-4A89-87EB-49C32662AFE0}</a:tableStyleId>
              </a:tblPr>
              <a:tblGrid>
                <a:gridCol w="2098033"/>
                <a:gridCol w="2361255"/>
                <a:gridCol w="3838575"/>
              </a:tblGrid>
              <a:tr h="370840">
                <a:tc>
                  <a:txBody>
                    <a:bodyPr/>
                    <a:lstStyle/>
                    <a:p>
                      <a:r>
                        <a:rPr lang="fr-FR" dirty="0" smtClean="0"/>
                        <a:t>INTITULE COMPOSANTE</a:t>
                      </a:r>
                      <a:endParaRPr lang="fr-FR" dirty="0"/>
                    </a:p>
                  </a:txBody>
                  <a:tcPr/>
                </a:tc>
                <a:tc>
                  <a:txBody>
                    <a:bodyPr/>
                    <a:lstStyle/>
                    <a:p>
                      <a:r>
                        <a:rPr lang="fr-FR" dirty="0" smtClean="0"/>
                        <a:t>OBJECTIFS SPECIFIQUES</a:t>
                      </a:r>
                      <a:endParaRPr lang="fr-FR" dirty="0"/>
                    </a:p>
                  </a:txBody>
                  <a:tcPr/>
                </a:tc>
                <a:tc>
                  <a:txBody>
                    <a:bodyPr/>
                    <a:lstStyle/>
                    <a:p>
                      <a:r>
                        <a:rPr lang="fr-FR" dirty="0" smtClean="0"/>
                        <a:t>OPTIONS STRATEGIQUES</a:t>
                      </a:r>
                      <a:endParaRPr lang="fr-FR" dirty="0"/>
                    </a:p>
                  </a:txBody>
                  <a:tcPr/>
                </a:tc>
              </a:tr>
              <a:tr h="1160145">
                <a:tc rowSpan="4">
                  <a:txBody>
                    <a:bodyPr/>
                    <a:lstStyle/>
                    <a:p>
                      <a:r>
                        <a:rPr lang="fr-FR" sz="1600" dirty="0" smtClean="0"/>
                        <a:t>Diffusion et professionnalisation de la chaine de valeur pour l’énergie en biomasse</a:t>
                      </a:r>
                      <a:endParaRPr lang="fr-FR" sz="1600" dirty="0"/>
                    </a:p>
                  </a:txBody>
                  <a:tcPr/>
                </a:tc>
                <a:tc rowSpan="4">
                  <a:txBody>
                    <a:bodyPr/>
                    <a:lstStyle/>
                    <a:p>
                      <a:r>
                        <a:rPr lang="fr-FR" sz="1600" dirty="0" smtClean="0"/>
                        <a:t>Les</a:t>
                      </a:r>
                      <a:r>
                        <a:rPr lang="fr-FR" sz="1600" baseline="0" dirty="0" smtClean="0"/>
                        <a:t> conditions cadre pour la diffusion et la professionnalisation des chaines de valeur pour l’énergie en biomasse sont améliorées</a:t>
                      </a:r>
                      <a:endParaRPr lang="fr-FR" sz="1600" dirty="0" smtClean="0"/>
                    </a:p>
                  </a:txBody>
                  <a:tcPr/>
                </a:tc>
                <a:tc>
                  <a:txBody>
                    <a:bodyPr/>
                    <a:lstStyle/>
                    <a:p>
                      <a:r>
                        <a:rPr lang="fr-FR" sz="1600" dirty="0" smtClean="0"/>
                        <a:t>Accompagnement dans la revue et la mise à jour du cadre réglementaire sur la FBE</a:t>
                      </a:r>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Appui à l’élaboration des plans d’actions régionaux axés sur l’énergie de biomasse en conformité avec la stratégie nationale</a:t>
                      </a:r>
                    </a:p>
                  </a:txBody>
                  <a:tcPr/>
                </a:tc>
              </a:tr>
              <a:tr h="370840">
                <a:tc vMerge="1">
                  <a:txBody>
                    <a:bodyPr/>
                    <a:lstStyle/>
                    <a:p>
                      <a:endParaRPr lang="fr-FR"/>
                    </a:p>
                  </a:txBody>
                  <a:tcPr/>
                </a:tc>
                <a:tc vMerge="1">
                  <a:txBody>
                    <a:bodyPr/>
                    <a:lstStyle/>
                    <a:p>
                      <a:endParaRPr lang="fr-FR" sz="1600" dirty="0" smtClean="0"/>
                    </a:p>
                  </a:txBody>
                  <a:tcPr/>
                </a:tc>
                <a:tc>
                  <a:txBody>
                    <a:bodyPr/>
                    <a:lstStyle/>
                    <a:p>
                      <a:r>
                        <a:rPr lang="fr-FR" sz="1600" dirty="0" smtClean="0"/>
                        <a:t>Mise à l’échelle des expériences réussies dans la « Filière Bois-Energie » par l’intégration des acteurs-clés</a:t>
                      </a:r>
                    </a:p>
                  </a:txBody>
                  <a:tcPr/>
                </a:tc>
              </a:tr>
              <a:tr h="370840">
                <a:tc vMerge="1">
                  <a:txBody>
                    <a:bodyPr/>
                    <a:lstStyle/>
                    <a:p>
                      <a:endParaRPr lang="fr-FR" dirty="0"/>
                    </a:p>
                  </a:txBody>
                  <a:tcPr/>
                </a:tc>
                <a:tc vMerge="1">
                  <a:txBody>
                    <a:bodyPr/>
                    <a:lstStyle/>
                    <a:p>
                      <a:endParaRPr lang="fr-FR" sz="1600" dirty="0" smtClean="0"/>
                    </a:p>
                  </a:txBody>
                  <a:tcPr/>
                </a:tc>
                <a:tc>
                  <a:txBody>
                    <a:bodyPr/>
                    <a:lstStyle/>
                    <a:p>
                      <a:r>
                        <a:rPr lang="fr-FR" sz="1600" dirty="0" smtClean="0"/>
                        <a:t>Appui-conseil dans la recherche de normes de qualité et formation des micro-entrepreneurs privés et associatifs dans la filière bois-énergie et biomasse </a:t>
                      </a:r>
                    </a:p>
                  </a:txBody>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75" y="4199730"/>
            <a:ext cx="2152650" cy="161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29395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leerfolie-fr">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Cover">
  <a:themeElements>
    <a:clrScheme name="GTZ-DE">
      <a:dk1>
        <a:srgbClr val="000000"/>
      </a:dk1>
      <a:lt1>
        <a:srgbClr val="FFFFFF"/>
      </a:lt1>
      <a:dk2>
        <a:srgbClr val="727272"/>
      </a:dk2>
      <a:lt2>
        <a:srgbClr val="D9D9D9"/>
      </a:lt2>
      <a:accent1>
        <a:srgbClr val="4B859F"/>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giz-powerpoint-leerfolie-fr</Template>
  <TotalTime>16</TotalTime>
  <Words>802</Words>
  <Application>Microsoft Office PowerPoint</Application>
  <PresentationFormat>Affichage à l'écran (4:3)</PresentationFormat>
  <Paragraphs>115</Paragraphs>
  <Slides>13</Slides>
  <Notes>3</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giz-powerpoint-leerfolie-fr</vt:lpstr>
      <vt:lpstr>Cover</vt:lpstr>
      <vt:lpstr>Diapositive 1</vt:lpstr>
      <vt:lpstr>1. Contexte </vt:lpstr>
      <vt:lpstr>Les axes thématiques stratégiques </vt:lpstr>
      <vt:lpstr>Le cadre organisationel et financier du PAGE </vt:lpstr>
      <vt:lpstr>Diapositive 5</vt:lpstr>
      <vt:lpstr>Diapositive 6</vt:lpstr>
      <vt:lpstr>2. OBJECTIF GLOBAL</vt:lpstr>
      <vt:lpstr>3. LES OBJECTIFS ET OPTIONS STRATEGIQUES</vt:lpstr>
      <vt:lpstr>Diapositive 9</vt:lpstr>
      <vt:lpstr>Diapositive 10</vt:lpstr>
      <vt:lpstr>Diapositive 11</vt:lpstr>
      <vt:lpstr>4. L’approche de la GIZ </vt:lpstr>
      <vt:lpstr>  Merci de votre attention</vt:lpstr>
    </vt:vector>
  </TitlesOfParts>
  <Company>GIZ GmbH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Reunion ONE presentation PAGE</dc:title>
  <dc:creator>GIZ</dc:creator>
  <cp:keywords>GIZ-Leerfolie;PAGE</cp:keywords>
  <cp:lastModifiedBy>rakotonirina mampionona</cp:lastModifiedBy>
  <cp:revision>259</cp:revision>
  <cp:lastPrinted>2015-01-27T13:54:52Z</cp:lastPrinted>
  <dcterms:created xsi:type="dcterms:W3CDTF">2014-04-01T20:33:27Z</dcterms:created>
  <dcterms:modified xsi:type="dcterms:W3CDTF">2015-04-02T07:19:49Z</dcterms:modified>
</cp:coreProperties>
</file>