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8" r:id="rId3"/>
    <p:sldId id="271" r:id="rId4"/>
    <p:sldId id="261" r:id="rId5"/>
    <p:sldId id="262" r:id="rId6"/>
    <p:sldId id="269" r:id="rId7"/>
    <p:sldId id="264" r:id="rId8"/>
    <p:sldId id="266" r:id="rId9"/>
    <p:sldId id="267" r:id="rId10"/>
    <p:sldId id="268" r:id="rId11"/>
    <p:sldId id="26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F65FB-5D39-40FC-A8F9-4AF9B6B62260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6C10D-3914-44A5-8CBF-F2B79757A9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88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6C10D-3914-44A5-8CBF-F2B79757A99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9FA00-0865-47D8-ADCE-B30600B0E0D6}" type="datetimeFigureOut">
              <a:rPr lang="fr-FR" smtClean="0"/>
              <a:pPr/>
              <a:t>08/02/2012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BF04-9F79-4AA9-894A-969F707EA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SC00006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1960</a:t>
            </a:r>
            <a:endParaRPr lang="fr-FR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49441" y="0"/>
            <a:ext cx="4134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Service de </a:t>
            </a:r>
            <a:r>
              <a:rPr lang="en-GB" sz="3600" dirty="0" err="1" smtClean="0">
                <a:solidFill>
                  <a:schemeClr val="bg1"/>
                </a:solidFill>
              </a:rPr>
              <a:t>Botanique</a:t>
            </a: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Prof. KOECHLIN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1660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RO-VONJY\Mes documents\Logos\DB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0"/>
            <a:ext cx="16494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9552" y="220486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ln w="28575" cmpd="sng">
                  <a:solidFill>
                    <a:schemeClr val="bg1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Département de</a:t>
            </a:r>
            <a:endParaRPr lang="fr-FR" sz="4400" dirty="0">
              <a:ln w="28575" cmpd="sng">
                <a:solidFill>
                  <a:schemeClr val="bg1"/>
                </a:soli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322" y="3244334"/>
            <a:ext cx="7813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dirty="0" smtClean="0">
                <a:ln w="28575" cmpd="sng">
                  <a:solidFill>
                    <a:schemeClr val="bg1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Biologie et Ecologie Végétales</a:t>
            </a:r>
            <a:endParaRPr lang="fr-FR" sz="4400" dirty="0">
              <a:ln w="28575" cmpd="sng">
                <a:solidFill>
                  <a:schemeClr val="bg1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4941168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solidFill>
                  <a:srgbClr val="00B050"/>
                </a:solidFill>
              </a:rPr>
              <a:t>Dr RAMAROSANDRATANA </a:t>
            </a:r>
            <a:r>
              <a:rPr lang="fr-FR" sz="4400" dirty="0" err="1" smtClean="0">
                <a:solidFill>
                  <a:srgbClr val="00B050"/>
                </a:solidFill>
              </a:rPr>
              <a:t>Arovonjy</a:t>
            </a:r>
            <a:endParaRPr lang="fr-FR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Listes rouges (UICN)</a:t>
            </a:r>
          </a:p>
          <a:p>
            <a:endParaRPr lang="fr-FR" dirty="0" smtClean="0"/>
          </a:p>
          <a:p>
            <a:r>
              <a:rPr lang="fr-FR" dirty="0" smtClean="0"/>
              <a:t>Listes des plantes CITES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Liste des plantes sauvages apparentées : CWR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REBIOMA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ARSIE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MADAREVUES  (Mémoires et thèses)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DISON\Pictures\Im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31640" y="1196752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0" cap="none" spc="0" dirty="0" smtClean="0">
                <a:ln w="28575" cmpd="sng">
                  <a:solidFill>
                    <a:schemeClr val="bg1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Département de</a:t>
            </a:r>
            <a:endParaRPr lang="fr-FR" sz="5400" b="0" cap="none" spc="0" dirty="0">
              <a:ln w="28575" cmpd="sng">
                <a:solidFill>
                  <a:schemeClr val="bg1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234888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0" cap="none" spc="0" dirty="0" smtClean="0">
                <a:ln w="28575" cmpd="sng">
                  <a:solidFill>
                    <a:schemeClr val="bg1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Biologie et Ecologie Végétales</a:t>
            </a:r>
            <a:endParaRPr lang="fr-FR" sz="5400" b="0" cap="none" spc="0" dirty="0">
              <a:ln w="28575" cmpd="sng">
                <a:solidFill>
                  <a:schemeClr val="bg1"/>
                </a:soli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43651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FFFF00"/>
                </a:solidFill>
                <a:latin typeface="Edwardian Script ITC" pitchFamily="66" charset="0"/>
              </a:rPr>
              <a:t>Vous remercie  de votre attention</a:t>
            </a:r>
            <a:endParaRPr lang="fr-FR" sz="7200" b="1" dirty="0">
              <a:solidFill>
                <a:srgbClr val="FFFF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RO-VONJY\Mes documents\Logos\logo fac sc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RO-VONJY\Mes documents\Logos\logo universit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73016"/>
            <a:ext cx="1447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59632" y="54868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 des 12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départements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de la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Faculté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des Sciences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5517232"/>
            <a:ext cx="51125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Université d’Antananarivo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123728" y="260648"/>
            <a:ext cx="46805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 err="1" smtClean="0"/>
              <a:t>Biologie</a:t>
            </a:r>
            <a:r>
              <a:rPr lang="en-GB" sz="2400" b="1" dirty="0" smtClean="0"/>
              <a:t> et </a:t>
            </a:r>
            <a:r>
              <a:rPr lang="en-GB" sz="2400" b="1" dirty="0" err="1" smtClean="0"/>
              <a:t>Ecologie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Végétales</a:t>
            </a:r>
            <a:endParaRPr lang="en-GB" sz="2400" b="1" dirty="0" smtClean="0"/>
          </a:p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0" y="2132856"/>
            <a:ext cx="2016224" cy="86409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Ecologie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Appliquée</a:t>
            </a:r>
            <a:r>
              <a:rPr lang="en-GB" dirty="0" smtClean="0">
                <a:solidFill>
                  <a:schemeClr val="tx1"/>
                </a:solidFill>
              </a:rPr>
              <a:t>  (6)</a:t>
            </a:r>
            <a:r>
              <a:rPr lang="en-GB" dirty="0" smtClean="0"/>
              <a:t>6)</a:t>
            </a:r>
          </a:p>
          <a:p>
            <a:pPr algn="ctr"/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339752" y="2132856"/>
            <a:ext cx="2016224" cy="79208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err="1" smtClean="0">
                <a:solidFill>
                  <a:schemeClr val="tx1"/>
                </a:solidFill>
              </a:rPr>
              <a:t>Botanique</a:t>
            </a:r>
            <a:r>
              <a:rPr lang="en-GB" dirty="0" smtClean="0">
                <a:solidFill>
                  <a:schemeClr val="tx1"/>
                </a:solidFill>
              </a:rPr>
              <a:t> et </a:t>
            </a:r>
            <a:r>
              <a:rPr lang="en-GB" dirty="0" err="1" smtClean="0">
                <a:solidFill>
                  <a:schemeClr val="tx1"/>
                </a:solidFill>
              </a:rPr>
              <a:t>Systématique</a:t>
            </a:r>
            <a:r>
              <a:rPr lang="en-GB" dirty="0" smtClean="0">
                <a:solidFill>
                  <a:schemeClr val="tx1"/>
                </a:solidFill>
              </a:rPr>
              <a:t> (6)</a:t>
            </a:r>
          </a:p>
          <a:p>
            <a:pPr algn="ctr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572000" y="2132856"/>
            <a:ext cx="2016224" cy="79208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err="1" smtClean="0">
                <a:solidFill>
                  <a:schemeClr val="tx1"/>
                </a:solidFill>
              </a:rPr>
              <a:t>Palynologie</a:t>
            </a:r>
            <a:r>
              <a:rPr lang="en-GB" dirty="0" smtClean="0">
                <a:solidFill>
                  <a:schemeClr val="tx1"/>
                </a:solidFill>
              </a:rPr>
              <a:t> (2)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04248" y="2132856"/>
            <a:ext cx="2016224" cy="79208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err="1" smtClean="0">
                <a:solidFill>
                  <a:schemeClr val="tx1"/>
                </a:solidFill>
              </a:rPr>
              <a:t>Physiologie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végétale</a:t>
            </a:r>
            <a:r>
              <a:rPr lang="en-GB" dirty="0" smtClean="0">
                <a:solidFill>
                  <a:schemeClr val="tx1"/>
                </a:solidFill>
              </a:rPr>
              <a:t> (9)</a:t>
            </a:r>
          </a:p>
          <a:p>
            <a:pPr algn="ctr"/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1186830" y="1268760"/>
            <a:ext cx="6625530" cy="864890"/>
            <a:chOff x="1186830" y="1268760"/>
            <a:chExt cx="6625530" cy="864890"/>
          </a:xfrm>
        </p:grpSpPr>
        <p:cxnSp>
          <p:nvCxnSpPr>
            <p:cNvPr id="11" name="Forme 10"/>
            <p:cNvCxnSpPr>
              <a:stCxn id="2" idx="4"/>
            </p:cNvCxnSpPr>
            <p:nvPr/>
          </p:nvCxnSpPr>
          <p:spPr>
            <a:xfrm rot="5400000">
              <a:off x="2645786" y="-189402"/>
              <a:ext cx="360040" cy="327636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en angle 13"/>
            <p:cNvCxnSpPr/>
            <p:nvPr/>
          </p:nvCxnSpPr>
          <p:spPr>
            <a:xfrm>
              <a:off x="4427984" y="1628800"/>
              <a:ext cx="3312368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5400000">
              <a:off x="935596" y="1880828"/>
              <a:ext cx="5040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rot="5400000">
              <a:off x="2951820" y="1880828"/>
              <a:ext cx="5040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>
              <a:endCxn id="5" idx="0"/>
            </p:cNvCxnSpPr>
            <p:nvPr/>
          </p:nvCxnSpPr>
          <p:spPr>
            <a:xfrm rot="5400000">
              <a:off x="5328878" y="1880828"/>
              <a:ext cx="503262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endCxn id="6" idx="0"/>
            </p:cNvCxnSpPr>
            <p:nvPr/>
          </p:nvCxnSpPr>
          <p:spPr>
            <a:xfrm rot="16200000" flipH="1">
              <a:off x="7524328" y="1844824"/>
              <a:ext cx="504056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79512" y="3212976"/>
            <a:ext cx="2016224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-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Inventaire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biologique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des Aires Protégés</a:t>
            </a: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-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Biologie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de la conservation</a:t>
            </a: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- Etudes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d’impacts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environnementaux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-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Restauration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écologique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- Relations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Plante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-Animal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1760" y="3212976"/>
            <a:ext cx="1872208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Systématique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 -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Biologie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de la reproduction</a:t>
            </a: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 -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Ethnobiologie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 -Surveillance des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espèces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CITES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716016" y="3212976"/>
            <a:ext cx="1872208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Systématique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Melissopalynologie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Aéropalynologie</a:t>
            </a:r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6876256" y="3212976"/>
            <a:ext cx="1872208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-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Amélioration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génétique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- Conservation des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ressources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génétiques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- Conservation des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récoltes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- Horticulture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/>
          <p:cNvSpPr/>
          <p:nvPr/>
        </p:nvSpPr>
        <p:spPr>
          <a:xfrm>
            <a:off x="755576" y="1988840"/>
            <a:ext cx="7488832" cy="273630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CONCERNANT LES SUJETS LIES A LA BIODIVERSITE</a:t>
            </a:r>
            <a:endParaRPr lang="fr-FR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Formations  </a:t>
            </a:r>
            <a:r>
              <a:rPr lang="fr-FR" sz="2800" dirty="0" err="1" smtClean="0"/>
              <a:t>diplomantes</a:t>
            </a:r>
            <a:r>
              <a:rPr lang="fr-FR" sz="2800" dirty="0" smtClean="0"/>
              <a:t>  et </a:t>
            </a:r>
            <a:r>
              <a:rPr lang="fr-FR" sz="2800" dirty="0" err="1" smtClean="0"/>
              <a:t>professionnalisantes</a:t>
            </a:r>
            <a:r>
              <a:rPr lang="fr-FR" sz="2800" dirty="0" smtClean="0"/>
              <a:t> sur la conservation et la valorisation de la biodiversité</a:t>
            </a:r>
          </a:p>
          <a:p>
            <a:pPr algn="ctr">
              <a:buNone/>
            </a:pPr>
            <a:r>
              <a:rPr lang="fr-FR" sz="2800" dirty="0"/>
              <a:t>	</a:t>
            </a:r>
            <a:r>
              <a:rPr lang="fr-FR" sz="2800" dirty="0" smtClean="0"/>
              <a:t>	20 Masters /an</a:t>
            </a:r>
          </a:p>
          <a:p>
            <a:pPr algn="ctr">
              <a:buNone/>
            </a:pPr>
            <a:r>
              <a:rPr lang="fr-FR" sz="2800" dirty="0"/>
              <a:t>	</a:t>
            </a:r>
            <a:r>
              <a:rPr lang="fr-FR" sz="2800" dirty="0" smtClean="0"/>
              <a:t>	40 Doctorants  </a:t>
            </a:r>
          </a:p>
          <a:p>
            <a:pPr algn="ctr">
              <a:buNone/>
            </a:pPr>
            <a:endParaRPr lang="fr-FR" sz="2800" dirty="0" smtClean="0"/>
          </a:p>
          <a:p>
            <a:r>
              <a:rPr lang="fr-FR" sz="2800" dirty="0" smtClean="0"/>
              <a:t> Groupe des Spécialistes des Plantes de Madagascar</a:t>
            </a:r>
          </a:p>
          <a:p>
            <a:pPr>
              <a:buNone/>
            </a:pPr>
            <a:r>
              <a:rPr lang="fr-FR" sz="2800" dirty="0"/>
              <a:t>	</a:t>
            </a:r>
            <a:r>
              <a:rPr lang="fr-FR" sz="2800" dirty="0" smtClean="0"/>
              <a:t>(GSPM): point focal national de l’UICN  (Liste rouge)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Point focal  national du Global </a:t>
            </a:r>
            <a:r>
              <a:rPr lang="fr-FR" sz="2800" dirty="0" err="1" smtClean="0"/>
              <a:t>Taxonomy</a:t>
            </a:r>
            <a:r>
              <a:rPr lang="fr-FR" sz="2800" dirty="0" smtClean="0"/>
              <a:t> Initiative (GTI)</a:t>
            </a:r>
          </a:p>
          <a:p>
            <a:endParaRPr lang="fr-FR" sz="2800" dirty="0" smtClean="0"/>
          </a:p>
          <a:p>
            <a:r>
              <a:rPr lang="fr-FR" sz="2800" dirty="0" smtClean="0"/>
              <a:t>Point focal national de Madagascar </a:t>
            </a:r>
            <a:r>
              <a:rPr lang="fr-FR" sz="2800" dirty="0" err="1" smtClean="0"/>
              <a:t>Resilience</a:t>
            </a:r>
            <a:r>
              <a:rPr lang="fr-FR" sz="2800" dirty="0" smtClean="0"/>
              <a:t> center (MRC)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fr-FR" dirty="0" smtClean="0"/>
              <a:t>Autorité scientifique flore CITES  </a:t>
            </a:r>
          </a:p>
          <a:p>
            <a:endParaRPr lang="fr-FR" dirty="0" smtClean="0"/>
          </a:p>
          <a:p>
            <a:r>
              <a:rPr lang="fr-FR" dirty="0" smtClean="0"/>
              <a:t>Participants :+ Ressources phytogénétiques</a:t>
            </a:r>
          </a:p>
          <a:p>
            <a:pPr>
              <a:buNone/>
            </a:pPr>
            <a:r>
              <a:rPr lang="fr-FR" dirty="0" smtClean="0"/>
              <a:t>			        + Biosécurité   (Laboratoire affilié sur la détection de l’OGM à Madagascar 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Contractants: +aménagement forestier</a:t>
            </a:r>
          </a:p>
          <a:p>
            <a:pPr>
              <a:buNone/>
            </a:pPr>
            <a:r>
              <a:rPr lang="fr-FR" sz="3200" dirty="0" smtClean="0"/>
              <a:t>				+ restauration forestière</a:t>
            </a:r>
            <a:endParaRPr lang="fr-FR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/>
          <p:cNvSpPr/>
          <p:nvPr/>
        </p:nvSpPr>
        <p:spPr>
          <a:xfrm>
            <a:off x="755576" y="1988840"/>
            <a:ext cx="7488832" cy="273630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 SUR LA BIODIVERSITE GEREES PAR LE DBEV</a:t>
            </a:r>
            <a:endParaRPr lang="fr-FR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Liste des espèces menacées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Liste des espèces CITES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Herbarium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Collections vivantes: serre, jardin botanique et  in vitro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Bibliothèque: ouvrages et revues sur la biodiversité et l’environnement/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			+TOHIRAVINA : revue biannuel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	+HONKO</a:t>
            </a:r>
          </a:p>
          <a:p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/>
          <p:cNvSpPr/>
          <p:nvPr/>
        </p:nvSpPr>
        <p:spPr>
          <a:xfrm>
            <a:off x="755576" y="1988840"/>
            <a:ext cx="7488832" cy="273630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 DÉJÀ DISPONIBLE SUR SITE</a:t>
            </a:r>
            <a:endParaRPr lang="fr-FR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217</Words>
  <Application>Microsoft Office PowerPoint</Application>
  <PresentationFormat>Affichage à l'écran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RAFIDISON</dc:creator>
  <cp:lastModifiedBy>BCH08</cp:lastModifiedBy>
  <cp:revision>28</cp:revision>
  <dcterms:created xsi:type="dcterms:W3CDTF">2012-02-05T18:03:19Z</dcterms:created>
  <dcterms:modified xsi:type="dcterms:W3CDTF">2012-02-08T11:11:54Z</dcterms:modified>
</cp:coreProperties>
</file>