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2" r:id="rId5"/>
    <p:sldId id="280" r:id="rId6"/>
    <p:sldId id="281" r:id="rId7"/>
    <p:sldId id="282" r:id="rId8"/>
    <p:sldId id="283" r:id="rId9"/>
    <p:sldId id="284" r:id="rId10"/>
    <p:sldId id="285" r:id="rId11"/>
    <p:sldId id="286" r:id="rId1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E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4660"/>
  </p:normalViewPr>
  <p:slideViewPr>
    <p:cSldViewPr>
      <p:cViewPr>
        <p:scale>
          <a:sx n="50" d="100"/>
          <a:sy n="50" d="100"/>
        </p:scale>
        <p:origin x="-1848" y="-624"/>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4267878-8BDF-4ECF-9384-79600FD9E52C}" type="datetimeFigureOut">
              <a:rPr lang="fr-FR"/>
              <a:pPr>
                <a:defRPr/>
              </a:pPr>
              <a:t>08/02/2012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F3E1AE3-9C69-4919-BDC4-997991F17B6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E2D6DA8-16D2-4CA2-8DC8-70E42D86FC69}" type="datetimeFigureOut">
              <a:rPr lang="fr-FR"/>
              <a:pPr>
                <a:defRPr/>
              </a:pPr>
              <a:t>08/02/2012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395844-EA2A-4AC1-9D80-DC81F45CA2C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5FD9B07-5017-4EE9-B50F-CC235421F947}" type="datetimeFigureOut">
              <a:rPr lang="fr-FR"/>
              <a:pPr>
                <a:defRPr/>
              </a:pPr>
              <a:t>08/02/2012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25B0CD1-6177-40F9-A8D5-2E5AFE881C6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08951C6-B8FC-4217-8B84-A8183209E38D}" type="datetimeFigureOut">
              <a:rPr lang="fr-FR"/>
              <a:pPr>
                <a:defRPr/>
              </a:pPr>
              <a:t>08/02/2012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B3C217-E8D7-48DE-9C93-E8FFD11229F9}"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C89149B-E9EB-4A1D-B16A-43FFB6D438F5}" type="datetimeFigureOut">
              <a:rPr lang="fr-FR"/>
              <a:pPr>
                <a:defRPr/>
              </a:pPr>
              <a:t>08/02/2012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DBFD2F2-D6E2-422C-8876-C38002E771D1}"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663BD33E-05AD-44ED-A43A-D7B6F61BFEA6}" type="datetimeFigureOut">
              <a:rPr lang="fr-FR"/>
              <a:pPr>
                <a:defRPr/>
              </a:pPr>
              <a:t>08/02/2012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4FD788-17AA-4874-9D74-DE31107B5F4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0299C646-FE6A-4A12-824C-47373E01120D}" type="datetimeFigureOut">
              <a:rPr lang="fr-FR"/>
              <a:pPr>
                <a:defRPr/>
              </a:pPr>
              <a:t>08/02/2012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B1DDA6E-C490-4550-838D-45458A7D09D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499DB073-2A7D-421A-A4D1-F8934DB524D6}" type="datetimeFigureOut">
              <a:rPr lang="fr-FR"/>
              <a:pPr>
                <a:defRPr/>
              </a:pPr>
              <a:t>08/02/2012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390A6730-99CF-4086-9EED-B90912C24C88}"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C6FFD15B-0883-49DB-98A3-2A2C53FDAD8B}" type="datetimeFigureOut">
              <a:rPr lang="fr-FR"/>
              <a:pPr>
                <a:defRPr/>
              </a:pPr>
              <a:t>08/02/2012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6C5D43A4-5F5F-4D82-B761-6B4451EF121F}"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D3C9A72-C959-4D61-A476-98CCA8AEE932}" type="datetimeFigureOut">
              <a:rPr lang="fr-FR"/>
              <a:pPr>
                <a:defRPr/>
              </a:pPr>
              <a:t>08/02/2012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6CEFB4F-7EED-4679-93F7-D702B8E458A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DB74B5D-69EF-456F-B011-6D9339831CBB}" type="datetimeFigureOut">
              <a:rPr lang="fr-FR"/>
              <a:pPr>
                <a:defRPr/>
              </a:pPr>
              <a:t>08/02/2012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5ABF6EA-7DE2-4521-99B9-BF2F1867C12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62060F5-6B59-4C83-ABF5-C2EDC55B113F}" type="datetimeFigureOut">
              <a:rPr lang="fr-FR"/>
              <a:pPr>
                <a:defRPr/>
              </a:pPr>
              <a:t>08/02/2012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D8FBF0D-E963-4210-A282-3819AD3919DE}" type="slidenum">
              <a:rPr lang="fr-FR"/>
              <a:pPr>
                <a:defRPr/>
              </a:pPr>
              <a:t>‹N°›</a:t>
            </a:fld>
            <a:endParaRPr lang="fr-FR"/>
          </a:p>
        </p:txBody>
      </p:sp>
      <p:pic>
        <p:nvPicPr>
          <p:cNvPr id="1031" name="Picture 2" descr="\\svr02\didier$\ONE\charte grf\bas copy.jpg"/>
          <p:cNvPicPr>
            <a:picLocks noChangeAspect="1" noChangeArrowheads="1"/>
          </p:cNvPicPr>
          <p:nvPr/>
        </p:nvPicPr>
        <p:blipFill>
          <a:blip r:embed="rId13"/>
          <a:srcRect/>
          <a:stretch>
            <a:fillRect/>
          </a:stretch>
        </p:blipFill>
        <p:spPr bwMode="auto">
          <a:xfrm>
            <a:off x="0" y="5572125"/>
            <a:ext cx="9144000" cy="1285875"/>
          </a:xfrm>
          <a:prstGeom prst="rect">
            <a:avLst/>
          </a:prstGeom>
          <a:noFill/>
          <a:ln w="9525">
            <a:noFill/>
            <a:miter lim="800000"/>
            <a:headEnd/>
            <a:tailEnd/>
          </a:ln>
        </p:spPr>
      </p:pic>
      <p:pic>
        <p:nvPicPr>
          <p:cNvPr id="1032" name="Picture 3" descr="\\svr02\didier$\ONE\charte grf\haut.jpg"/>
          <p:cNvPicPr>
            <a:picLocks noChangeAspect="1" noChangeArrowheads="1"/>
          </p:cNvPicPr>
          <p:nvPr/>
        </p:nvPicPr>
        <p:blipFill>
          <a:blip r:embed="rId14"/>
          <a:srcRect/>
          <a:stretch>
            <a:fillRect/>
          </a:stretch>
        </p:blipFill>
        <p:spPr bwMode="auto">
          <a:xfrm>
            <a:off x="0" y="0"/>
            <a:ext cx="9144000" cy="1071563"/>
          </a:xfrm>
          <a:prstGeom prst="rect">
            <a:avLst/>
          </a:prstGeom>
          <a:noFill/>
          <a:ln w="9525">
            <a:noFill/>
            <a:miter lim="800000"/>
            <a:headEnd/>
            <a:tailEnd/>
          </a:ln>
        </p:spPr>
      </p:pic>
      <p:pic>
        <p:nvPicPr>
          <p:cNvPr id="1033" name="Picture 4" descr="\\svr02\didier$\ONE\charte grf\certif_aja-one.png"/>
          <p:cNvPicPr>
            <a:picLocks noChangeAspect="1" noChangeArrowheads="1"/>
          </p:cNvPicPr>
          <p:nvPr/>
        </p:nvPicPr>
        <p:blipFill>
          <a:blip r:embed="rId15"/>
          <a:srcRect/>
          <a:stretch>
            <a:fillRect/>
          </a:stretch>
        </p:blipFill>
        <p:spPr bwMode="auto">
          <a:xfrm>
            <a:off x="8143875" y="6072188"/>
            <a:ext cx="952500" cy="762000"/>
          </a:xfrm>
          <a:prstGeom prst="rect">
            <a:avLst/>
          </a:prstGeom>
          <a:noFill/>
          <a:ln w="9525">
            <a:noFill/>
            <a:miter lim="800000"/>
            <a:headEnd/>
            <a:tailEnd/>
          </a:ln>
        </p:spPr>
      </p:pic>
      <p:pic>
        <p:nvPicPr>
          <p:cNvPr id="1034" name="Picture 5" descr="\\svr02\didier$\ONE\charte grf\ONE-CMJNlog.png"/>
          <p:cNvPicPr>
            <a:picLocks noChangeAspect="1" noChangeArrowheads="1"/>
          </p:cNvPicPr>
          <p:nvPr/>
        </p:nvPicPr>
        <p:blipFill>
          <a:blip r:embed="rId16"/>
          <a:srcRect/>
          <a:stretch>
            <a:fillRect/>
          </a:stretch>
        </p:blipFill>
        <p:spPr bwMode="auto">
          <a:xfrm>
            <a:off x="76200" y="6215063"/>
            <a:ext cx="1209675" cy="6048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mg.chm-cbd.net/" TargetMode="External"/><Relationship Id="rId3" Type="http://schemas.openxmlformats.org/officeDocument/2006/relationships/hyperlink" Target="http://www.madagascarportal.org/" TargetMode="External"/><Relationship Id="rId7" Type="http://schemas.openxmlformats.org/officeDocument/2006/relationships/hyperlink" Target="http://www.pnae.mg/chm-cc" TargetMode="External"/><Relationship Id="rId2" Type="http://schemas.openxmlformats.org/officeDocument/2006/relationships/hyperlink" Target="http://www.pnae.mg/" TargetMode="External"/><Relationship Id="rId1" Type="http://schemas.openxmlformats.org/officeDocument/2006/relationships/slideLayout" Target="../slideLayouts/slideLayout2.xml"/><Relationship Id="rId6" Type="http://schemas.openxmlformats.org/officeDocument/2006/relationships/hyperlink" Target="http://www.pnae.mg/mrv/" TargetMode="External"/><Relationship Id="rId5" Type="http://schemas.openxmlformats.org/officeDocument/2006/relationships/hyperlink" Target="http://mg.biosafetyclearinghouse.net/" TargetMode="External"/><Relationship Id="rId4" Type="http://schemas.openxmlformats.org/officeDocument/2006/relationships/hyperlink" Target="http://bch.cbd.i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mg.biosafetyclearinghouse.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5"/>
          <p:cNvSpPr>
            <a:spLocks noGrp="1"/>
          </p:cNvSpPr>
          <p:nvPr>
            <p:ph type="ctrTitle"/>
          </p:nvPr>
        </p:nvSpPr>
        <p:spPr>
          <a:xfrm>
            <a:off x="642910" y="1285860"/>
            <a:ext cx="7772400" cy="2714644"/>
          </a:xfrm>
        </p:spPr>
        <p:style>
          <a:lnRef idx="1">
            <a:schemeClr val="accent3"/>
          </a:lnRef>
          <a:fillRef idx="2">
            <a:schemeClr val="accent3"/>
          </a:fillRef>
          <a:effectRef idx="1">
            <a:schemeClr val="accent3"/>
          </a:effectRef>
          <a:fontRef idx="minor">
            <a:schemeClr val="dk1"/>
          </a:fontRef>
        </p:style>
        <p:txBody>
          <a:bodyPr/>
          <a:lstStyle/>
          <a:p>
            <a:pPr eaLnBrk="1" hangingPunct="1"/>
            <a:r>
              <a:rPr lang="fr-FR" sz="4800" b="1" dirty="0" smtClean="0"/>
              <a:t>OFFICE NATIONAL POUR L’ENVIRONNEMENT</a:t>
            </a:r>
          </a:p>
        </p:txBody>
      </p:sp>
      <p:sp>
        <p:nvSpPr>
          <p:cNvPr id="7" name="Sous-titre 6"/>
          <p:cNvSpPr>
            <a:spLocks noGrp="1"/>
          </p:cNvSpPr>
          <p:nvPr>
            <p:ph type="subTitle" idx="1"/>
          </p:nvPr>
        </p:nvSpPr>
        <p:spPr>
          <a:xfrm>
            <a:off x="1371600" y="4714884"/>
            <a:ext cx="6400800" cy="923916"/>
          </a:xfrm>
        </p:spPr>
        <p:txBody>
          <a:bodyPr rtlCol="0">
            <a:noAutofit/>
          </a:bodyPr>
          <a:lstStyle/>
          <a:p>
            <a:pPr algn="r" eaLnBrk="1" fontAlgn="auto" hangingPunct="1">
              <a:spcAft>
                <a:spcPts val="0"/>
              </a:spcAft>
              <a:buFont typeface="Arial" pitchFamily="34" charset="0"/>
              <a:buNone/>
              <a:defRPr/>
            </a:pPr>
            <a:r>
              <a:rPr lang="fr-FR" sz="1800" dirty="0" smtClean="0"/>
              <a:t>Pierre </a:t>
            </a:r>
            <a:r>
              <a:rPr lang="fr-FR" sz="1800" dirty="0" err="1" smtClean="0"/>
              <a:t>Rahagalala</a:t>
            </a:r>
            <a:r>
              <a:rPr lang="fr-FR" sz="1800" dirty="0" smtClean="0"/>
              <a:t>, Chef d’Unité UCDD</a:t>
            </a:r>
          </a:p>
          <a:p>
            <a:pPr algn="r" eaLnBrk="1" fontAlgn="auto" hangingPunct="1">
              <a:spcAft>
                <a:spcPts val="0"/>
              </a:spcAft>
              <a:buFont typeface="Arial" pitchFamily="34" charset="0"/>
              <a:buNone/>
              <a:defRPr/>
            </a:pPr>
            <a:r>
              <a:rPr lang="fr-FR" sz="1800" dirty="0" smtClean="0"/>
              <a:t>7 février 2012</a:t>
            </a:r>
            <a:endParaRPr lang="fr-FR"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Espace réservé du contenu 2"/>
          <p:cNvSpPr>
            <a:spLocks noGrp="1"/>
          </p:cNvSpPr>
          <p:nvPr>
            <p:ph type="body" idx="1"/>
          </p:nvPr>
        </p:nvSpPr>
        <p:spPr>
          <a:solidFill>
            <a:schemeClr val="bg1"/>
          </a:solidFill>
          <a:ln/>
        </p:spPr>
        <p:txBody>
          <a:bodyPr/>
          <a:lstStyle/>
          <a:p>
            <a:r>
              <a:rPr lang="fr-FR" sz="2800" smtClean="0"/>
              <a:t>Article 19.3 de la CBD</a:t>
            </a:r>
          </a:p>
          <a:p>
            <a:pPr lvl="1"/>
            <a:r>
              <a:rPr lang="fr-FR" sz="2400" smtClean="0"/>
              <a:t>«Les Parties examinent s'il convient de prendre des mesures et d'en fixer les modalités, éventuellement sous forme d'un protocole, comprenant notamment un accord préalable donné en connaissance de cause définissant les procédures appropriées dans le domaine du transfert, de la manutention et de l'utilisation en toute sécurité de tout organisme vivant modifié résultant de la biotechnologie qui risquerait d'avoir des effets défavorables sur la conservation et l'utilisation durable de la diversité biologique »</a:t>
            </a:r>
          </a:p>
        </p:txBody>
      </p:sp>
      <p:sp>
        <p:nvSpPr>
          <p:cNvPr id="26629" name="Titre 1"/>
          <p:cNvSpPr>
            <a:spLocks noGrp="1"/>
          </p:cNvSpPr>
          <p:nvPr>
            <p:ph type="title"/>
          </p:nvPr>
        </p:nvSpPr>
        <p:spPr>
          <a:ln/>
        </p:spPr>
        <p:txBody>
          <a:bodyPr/>
          <a:lstStyle/>
          <a:p>
            <a:r>
              <a:rPr lang="fr-FR" smtClean="0"/>
              <a:t>Origine du Protocole</a:t>
            </a:r>
          </a:p>
        </p:txBody>
      </p:sp>
    </p:spTree>
    <p:extLst>
      <p:ext uri="{BB962C8B-B14F-4D97-AF65-F5344CB8AC3E}">
        <p14:creationId xmlns:p14="http://schemas.microsoft.com/office/powerpoint/2010/main" val="247128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Espace réservé du contenu 2"/>
          <p:cNvSpPr>
            <a:spLocks noGrp="1"/>
          </p:cNvSpPr>
          <p:nvPr>
            <p:ph type="body" idx="1"/>
          </p:nvPr>
        </p:nvSpPr>
        <p:spPr>
          <a:solidFill>
            <a:schemeClr val="bg1"/>
          </a:solidFill>
          <a:ln/>
        </p:spPr>
        <p:txBody>
          <a:bodyPr/>
          <a:lstStyle/>
          <a:p>
            <a:pPr>
              <a:lnSpc>
                <a:spcPct val="90000"/>
              </a:lnSpc>
            </a:pPr>
            <a:r>
              <a:rPr lang="fr-FR" sz="2400" smtClean="0"/>
              <a:t>Quelques éléments clés du Protocole :</a:t>
            </a:r>
          </a:p>
          <a:p>
            <a:pPr lvl="1">
              <a:lnSpc>
                <a:spcPct val="90000"/>
              </a:lnSpc>
            </a:pPr>
            <a:r>
              <a:rPr lang="fr-FR" sz="2000" smtClean="0"/>
              <a:t>Procédure </a:t>
            </a:r>
            <a:r>
              <a:rPr lang="fr-FR" sz="2000" b="1" smtClean="0"/>
              <a:t>d’Accord Préalable en Connaissance de Cause </a:t>
            </a:r>
            <a:r>
              <a:rPr lang="fr-FR" sz="2000" smtClean="0"/>
              <a:t>(APCC ou AIA): pour une Introduction Intentionnelle d’Organismes Vivants Modifiés (OVMs) dans l’environnement;</a:t>
            </a:r>
          </a:p>
          <a:p>
            <a:pPr lvl="1">
              <a:lnSpc>
                <a:spcPct val="90000"/>
              </a:lnSpc>
            </a:pPr>
            <a:r>
              <a:rPr lang="fr-FR" sz="2000" smtClean="0"/>
              <a:t>Procédure à suivre pour les </a:t>
            </a:r>
            <a:r>
              <a:rPr lang="fr-FR" sz="2000" b="1" smtClean="0"/>
              <a:t>OVMs destinés à être utilisés directement pour l‘Alimentation Humaine, ou Animale, ou à être Transformés</a:t>
            </a:r>
            <a:r>
              <a:rPr lang="fr-FR" sz="2000" smtClean="0"/>
              <a:t> (OVMs-AHAT)</a:t>
            </a:r>
          </a:p>
          <a:p>
            <a:pPr lvl="1">
              <a:lnSpc>
                <a:spcPct val="90000"/>
              </a:lnSpc>
            </a:pPr>
            <a:r>
              <a:rPr lang="fr-FR" sz="2000" b="1" smtClean="0"/>
              <a:t>Mouvements Transfrontières Non Intentionnels des OVMs</a:t>
            </a:r>
          </a:p>
          <a:p>
            <a:pPr lvl="1">
              <a:lnSpc>
                <a:spcPct val="90000"/>
              </a:lnSpc>
            </a:pPr>
            <a:r>
              <a:rPr lang="fr-FR" sz="2000" b="1" smtClean="0"/>
              <a:t>Les Conditions de Manipulation, Transport, Emballage et Identification des OVMs</a:t>
            </a:r>
          </a:p>
          <a:p>
            <a:pPr lvl="1">
              <a:lnSpc>
                <a:spcPct val="90000"/>
              </a:lnSpc>
            </a:pPr>
            <a:r>
              <a:rPr lang="fr-FR" sz="2000" smtClean="0"/>
              <a:t>Le partage de l’information et le </a:t>
            </a:r>
            <a:r>
              <a:rPr lang="fr-FR" sz="2000" b="1" smtClean="0"/>
              <a:t>Centre d’Échange pour la Biosécurité </a:t>
            </a:r>
            <a:r>
              <a:rPr lang="fr-FR" sz="2000" smtClean="0"/>
              <a:t>(CEPRB ou BCH), les types de données, l’utilisation des données</a:t>
            </a:r>
          </a:p>
          <a:p>
            <a:pPr lvl="1">
              <a:lnSpc>
                <a:spcPct val="90000"/>
              </a:lnSpc>
            </a:pPr>
            <a:r>
              <a:rPr lang="fr-FR" sz="2000" b="1" smtClean="0"/>
              <a:t>Les Arrangements Institutionnels </a:t>
            </a:r>
            <a:r>
              <a:rPr lang="fr-FR" sz="2000" smtClean="0"/>
              <a:t>établis par le Protocole</a:t>
            </a:r>
          </a:p>
        </p:txBody>
      </p:sp>
      <p:sp>
        <p:nvSpPr>
          <p:cNvPr id="25605" name="Titre 1"/>
          <p:cNvSpPr>
            <a:spLocks noGrp="1"/>
          </p:cNvSpPr>
          <p:nvPr>
            <p:ph type="title"/>
          </p:nvPr>
        </p:nvSpPr>
        <p:spPr>
          <a:ln/>
        </p:spPr>
        <p:txBody>
          <a:bodyPr/>
          <a:lstStyle/>
          <a:p>
            <a:r>
              <a:rPr lang="fr-FR" smtClean="0"/>
              <a:t>Sommaire</a:t>
            </a:r>
          </a:p>
        </p:txBody>
      </p:sp>
    </p:spTree>
    <p:extLst>
      <p:ext uri="{BB962C8B-B14F-4D97-AF65-F5344CB8AC3E}">
        <p14:creationId xmlns:p14="http://schemas.microsoft.com/office/powerpoint/2010/main" val="3032091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0"/>
          <p:cNvSpPr>
            <a:spLocks noGrp="1"/>
          </p:cNvSpPr>
          <p:nvPr>
            <p:ph type="title"/>
          </p:nvPr>
        </p:nvSpPr>
        <p:spPr>
          <a:xfrm>
            <a:off x="457200" y="274638"/>
            <a:ext cx="8229600" cy="439718"/>
          </a:xfrm>
        </p:spPr>
        <p:txBody>
          <a:bodyPr/>
          <a:lstStyle/>
          <a:p>
            <a:pPr eaLnBrk="1" hangingPunct="1"/>
            <a:r>
              <a:rPr lang="fr-FR" dirty="0" smtClean="0"/>
              <a:t>MISSION</a:t>
            </a:r>
          </a:p>
        </p:txBody>
      </p:sp>
      <p:sp>
        <p:nvSpPr>
          <p:cNvPr id="7" name="ZoneTexte 6"/>
          <p:cNvSpPr txBox="1"/>
          <p:nvPr/>
        </p:nvSpPr>
        <p:spPr>
          <a:xfrm>
            <a:off x="214282" y="1000108"/>
            <a:ext cx="8643998" cy="4339650"/>
          </a:xfrm>
          <a:prstGeom prst="rect">
            <a:avLst/>
          </a:prstGeom>
          <a:noFill/>
        </p:spPr>
        <p:txBody>
          <a:bodyPr wrap="square" rtlCol="0">
            <a:spAutoFit/>
          </a:bodyPr>
          <a:lstStyle/>
          <a:p>
            <a:pPr>
              <a:lnSpc>
                <a:spcPct val="150000"/>
              </a:lnSpc>
            </a:pPr>
            <a:r>
              <a:rPr lang="fr-FR" sz="2000" dirty="0" smtClean="0"/>
              <a:t>Etablissement Public à caractère Industriel et Commercial (</a:t>
            </a:r>
            <a:r>
              <a:rPr lang="fr-FR" sz="2000" b="1" u="sng" dirty="0" smtClean="0"/>
              <a:t>EPIC</a:t>
            </a:r>
            <a:r>
              <a:rPr lang="fr-FR" sz="2000" dirty="0" smtClean="0"/>
              <a:t>)</a:t>
            </a:r>
          </a:p>
          <a:p>
            <a:pPr>
              <a:lnSpc>
                <a:spcPct val="150000"/>
              </a:lnSpc>
            </a:pPr>
            <a:r>
              <a:rPr lang="fr-FR" sz="2400" b="1" u="sng" dirty="0" smtClean="0"/>
              <a:t>Mandat</a:t>
            </a:r>
            <a:r>
              <a:rPr lang="fr-FR" sz="2400" dirty="0" smtClean="0"/>
              <a:t> </a:t>
            </a:r>
            <a:r>
              <a:rPr lang="fr-FR" sz="2000" dirty="0" smtClean="0"/>
              <a:t>: Assurer la mise en œuvre de la MECIE : Mise en Compatibilité des Investissements  avec l’Environnement</a:t>
            </a:r>
          </a:p>
          <a:p>
            <a:pPr marL="914400" lvl="1" indent="-457200">
              <a:lnSpc>
                <a:spcPct val="150000"/>
              </a:lnSpc>
              <a:buFont typeface="+mj-lt"/>
              <a:buAutoNum type="arabicPeriod"/>
            </a:pPr>
            <a:r>
              <a:rPr lang="fr-FR" sz="2000" dirty="0" smtClean="0"/>
              <a:t>Prévention des risques environnementaux dans les investissements publics et privés et de la lutte contre les pollutions</a:t>
            </a:r>
          </a:p>
          <a:p>
            <a:pPr marL="914400" lvl="1" indent="-457200">
              <a:lnSpc>
                <a:spcPct val="150000"/>
              </a:lnSpc>
              <a:buFont typeface="+mj-lt"/>
              <a:buAutoNum type="arabicPeriod"/>
            </a:pPr>
            <a:r>
              <a:rPr lang="fr-FR" sz="2000" dirty="0" smtClean="0"/>
              <a:t>Gestion du système d’Information Environnementale, du suivi et de l’évaluation de l’état de l’environnement pour appuyer l’évaluation environnementale</a:t>
            </a:r>
          </a:p>
          <a:p>
            <a:pPr marL="457200" indent="-457200">
              <a:lnSpc>
                <a:spcPct val="150000"/>
              </a:lnSpc>
            </a:pPr>
            <a:endParaRPr lang="fr-F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0"/>
          <p:cNvSpPr>
            <a:spLocks noGrp="1"/>
          </p:cNvSpPr>
          <p:nvPr>
            <p:ph type="title"/>
          </p:nvPr>
        </p:nvSpPr>
        <p:spPr>
          <a:xfrm>
            <a:off x="457200" y="274638"/>
            <a:ext cx="8229600" cy="439718"/>
          </a:xfrm>
        </p:spPr>
        <p:txBody>
          <a:bodyPr/>
          <a:lstStyle/>
          <a:p>
            <a:pPr eaLnBrk="1" hangingPunct="1"/>
            <a:r>
              <a:rPr lang="fr-FR" dirty="0" smtClean="0"/>
              <a:t>Vision </a:t>
            </a:r>
          </a:p>
        </p:txBody>
      </p:sp>
      <p:sp>
        <p:nvSpPr>
          <p:cNvPr id="7" name="ZoneTexte 6"/>
          <p:cNvSpPr txBox="1"/>
          <p:nvPr/>
        </p:nvSpPr>
        <p:spPr>
          <a:xfrm>
            <a:off x="214282" y="1000108"/>
            <a:ext cx="8643998" cy="3416320"/>
          </a:xfrm>
          <a:prstGeom prst="rect">
            <a:avLst/>
          </a:prstGeom>
          <a:noFill/>
        </p:spPr>
        <p:txBody>
          <a:bodyPr wrap="square" rtlCol="0">
            <a:spAutoFit/>
          </a:bodyPr>
          <a:lstStyle/>
          <a:p>
            <a:pPr>
              <a:lnSpc>
                <a:spcPct val="150000"/>
              </a:lnSpc>
            </a:pPr>
            <a:r>
              <a:rPr lang="fr-FR" sz="2400" b="1" i="1" dirty="0" smtClean="0"/>
              <a:t>Vivre en harmonie avec la nature</a:t>
            </a:r>
          </a:p>
          <a:p>
            <a:pPr>
              <a:lnSpc>
                <a:spcPct val="150000"/>
              </a:lnSpc>
            </a:pPr>
            <a:r>
              <a:rPr lang="fr-FR" sz="2400" dirty="0" smtClean="0"/>
              <a:t>D’ici à 2050, la diversité biologique est valorisée, conservée, restaurée et utilisée avec sagesse, en assurant le maintien des services fournis par les écosystèmes, en maintenant la planète en bonne santé et en procurant des avantages essentiels à tous les peuples</a:t>
            </a:r>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0"/>
          <p:cNvSpPr>
            <a:spLocks noGrp="1"/>
          </p:cNvSpPr>
          <p:nvPr>
            <p:ph type="title"/>
          </p:nvPr>
        </p:nvSpPr>
        <p:spPr>
          <a:xfrm>
            <a:off x="457200" y="274638"/>
            <a:ext cx="8229600" cy="439718"/>
          </a:xfrm>
        </p:spPr>
        <p:txBody>
          <a:bodyPr/>
          <a:lstStyle/>
          <a:p>
            <a:r>
              <a:rPr lang="fr-FR" dirty="0" smtClean="0"/>
              <a:t>Informations gérées</a:t>
            </a:r>
          </a:p>
        </p:txBody>
      </p:sp>
      <p:sp>
        <p:nvSpPr>
          <p:cNvPr id="5" name="ZoneTexte 4"/>
          <p:cNvSpPr txBox="1"/>
          <p:nvPr/>
        </p:nvSpPr>
        <p:spPr>
          <a:xfrm>
            <a:off x="428596" y="1071546"/>
            <a:ext cx="8715404" cy="4893647"/>
          </a:xfrm>
          <a:prstGeom prst="rect">
            <a:avLst/>
          </a:prstGeom>
          <a:noFill/>
        </p:spPr>
        <p:txBody>
          <a:bodyPr wrap="square" rtlCol="0">
            <a:spAutoFit/>
          </a:bodyPr>
          <a:lstStyle/>
          <a:p>
            <a:pPr algn="ctr"/>
            <a:r>
              <a:rPr lang="fr-FR" sz="2400" b="1" dirty="0" smtClean="0"/>
              <a:t>Evaluation environnementales</a:t>
            </a:r>
          </a:p>
          <a:p>
            <a:pPr marL="342900" indent="-342900">
              <a:buFont typeface="Arial" pitchFamily="34" charset="0"/>
              <a:buChar char="•"/>
            </a:pPr>
            <a:r>
              <a:rPr lang="fr-FR" sz="2400" dirty="0" smtClean="0"/>
              <a:t>Etudes d’Impacts Environnementaux</a:t>
            </a:r>
          </a:p>
          <a:p>
            <a:pPr marL="342900" indent="-342900">
              <a:buFont typeface="Arial" pitchFamily="34" charset="0"/>
              <a:buChar char="•"/>
            </a:pPr>
            <a:r>
              <a:rPr lang="fr-FR" sz="2400" dirty="0" smtClean="0"/>
              <a:t>Plans de Gestion Environnementaux</a:t>
            </a:r>
          </a:p>
          <a:p>
            <a:pPr marL="342900" indent="-342900">
              <a:buFont typeface="Arial" pitchFamily="34" charset="0"/>
              <a:buChar char="•"/>
            </a:pPr>
            <a:r>
              <a:rPr lang="fr-FR" sz="2400" dirty="0" smtClean="0"/>
              <a:t>Information sur le suivi des PGE</a:t>
            </a:r>
          </a:p>
          <a:p>
            <a:pPr marL="342900" indent="-342900">
              <a:buFont typeface="Arial" pitchFamily="34" charset="0"/>
              <a:buChar char="•"/>
            </a:pPr>
            <a:r>
              <a:rPr lang="fr-FR" sz="2400" dirty="0" smtClean="0"/>
              <a:t>Sensibilisation sur la MECIE</a:t>
            </a:r>
          </a:p>
          <a:p>
            <a:endParaRPr lang="fr-FR" sz="2400" dirty="0" smtClean="0"/>
          </a:p>
          <a:p>
            <a:pPr algn="ctr"/>
            <a:r>
              <a:rPr lang="fr-FR" sz="2400" b="1" dirty="0" smtClean="0"/>
              <a:t>Informations Environnementales</a:t>
            </a:r>
          </a:p>
          <a:p>
            <a:pPr marL="342900" indent="-342900">
              <a:buFont typeface="Arial" pitchFamily="34" charset="0"/>
              <a:buChar char="•"/>
            </a:pPr>
            <a:r>
              <a:rPr lang="fr-FR" sz="2400" dirty="0" smtClean="0"/>
              <a:t>Données spatiales : Résultats de traitements d’images satellites sur l’occupation du sol sur plusieurs périodes</a:t>
            </a:r>
          </a:p>
          <a:p>
            <a:pPr marL="342900" indent="-342900">
              <a:buFont typeface="Arial" pitchFamily="34" charset="0"/>
              <a:buChar char="•"/>
            </a:pPr>
            <a:r>
              <a:rPr lang="fr-FR" sz="2400" dirty="0" smtClean="0"/>
              <a:t>Données et informations sur les composantes de l’environnement (BDD sectorielles) </a:t>
            </a:r>
            <a:r>
              <a:rPr lang="fr-FR" sz="2400" dirty="0" smtClean="0">
                <a:sym typeface="Wingdings" pitchFamily="2" charset="2"/>
              </a:rPr>
              <a:t> indicateurs environnementaux</a:t>
            </a:r>
            <a:endParaRPr lang="fr-FR" sz="2400" dirty="0" smtClean="0"/>
          </a:p>
          <a:p>
            <a:pPr marL="342900" indent="-342900">
              <a:buFont typeface="Arial" pitchFamily="34" charset="0"/>
              <a:buChar char="•"/>
            </a:pPr>
            <a:r>
              <a:rPr lang="fr-FR" sz="2400" dirty="0" smtClean="0"/>
              <a:t>Tableau de bord </a:t>
            </a:r>
            <a:r>
              <a:rPr lang="fr-FR" sz="2400" dirty="0" smtClean="0"/>
              <a:t>environnemental…</a:t>
            </a:r>
            <a:endParaRPr lang="fr-FR"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0"/>
          <p:cNvSpPr>
            <a:spLocks noGrp="1"/>
          </p:cNvSpPr>
          <p:nvPr>
            <p:ph type="title"/>
          </p:nvPr>
        </p:nvSpPr>
        <p:spPr>
          <a:xfrm>
            <a:off x="457200" y="274638"/>
            <a:ext cx="8229600" cy="439718"/>
          </a:xfrm>
        </p:spPr>
        <p:txBody>
          <a:bodyPr/>
          <a:lstStyle/>
          <a:p>
            <a:r>
              <a:rPr lang="fr-FR" dirty="0" smtClean="0"/>
              <a:t>Informations gérées</a:t>
            </a:r>
          </a:p>
        </p:txBody>
      </p:sp>
      <p:sp>
        <p:nvSpPr>
          <p:cNvPr id="5" name="ZoneTexte 4"/>
          <p:cNvSpPr txBox="1"/>
          <p:nvPr/>
        </p:nvSpPr>
        <p:spPr>
          <a:xfrm>
            <a:off x="428596" y="1071546"/>
            <a:ext cx="8215370" cy="1200329"/>
          </a:xfrm>
          <a:prstGeom prst="rect">
            <a:avLst/>
          </a:prstGeom>
          <a:noFill/>
        </p:spPr>
        <p:txBody>
          <a:bodyPr wrap="square" rtlCol="0">
            <a:spAutoFit/>
          </a:bodyPr>
          <a:lstStyle/>
          <a:p>
            <a:r>
              <a:rPr lang="fr-FR" sz="2400" dirty="0" smtClean="0"/>
              <a:t>Informations Environnementales</a:t>
            </a:r>
          </a:p>
          <a:p>
            <a:r>
              <a:rPr lang="fr-FR" sz="2400" dirty="0" smtClean="0"/>
              <a:t>Informations liées aux conventions internationales et régionales</a:t>
            </a:r>
          </a:p>
        </p:txBody>
      </p:sp>
      <p:sp>
        <p:nvSpPr>
          <p:cNvPr id="4" name="ZoneTexte 3"/>
          <p:cNvSpPr txBox="1"/>
          <p:nvPr/>
        </p:nvSpPr>
        <p:spPr>
          <a:xfrm>
            <a:off x="500034" y="2571744"/>
            <a:ext cx="7858180" cy="2862322"/>
          </a:xfrm>
          <a:prstGeom prst="rect">
            <a:avLst/>
          </a:prstGeom>
          <a:noFill/>
        </p:spPr>
        <p:txBody>
          <a:bodyPr wrap="square" rtlCol="0">
            <a:spAutoFit/>
          </a:bodyPr>
          <a:lstStyle/>
          <a:p>
            <a:r>
              <a:rPr lang="fr-FR" dirty="0" smtClean="0"/>
              <a:t>ONE : </a:t>
            </a:r>
            <a:r>
              <a:rPr lang="fr-FR" dirty="0" smtClean="0">
                <a:hlinkClick r:id="rId2"/>
              </a:rPr>
              <a:t>http://www.pnae.mg</a:t>
            </a:r>
            <a:endParaRPr lang="fr-FR" dirty="0" smtClean="0"/>
          </a:p>
          <a:p>
            <a:r>
              <a:rPr lang="fr-FR" dirty="0" smtClean="0"/>
              <a:t>Convention de Nairobi : </a:t>
            </a:r>
            <a:r>
              <a:rPr lang="fr-FR" dirty="0">
                <a:hlinkClick r:id="rId3"/>
              </a:rPr>
              <a:t>http://www.madagascarportal.org/</a:t>
            </a:r>
            <a:endParaRPr lang="fr-FR" dirty="0" smtClean="0"/>
          </a:p>
          <a:p>
            <a:r>
              <a:rPr lang="fr-FR" dirty="0" smtClean="0"/>
              <a:t>CEPRB : </a:t>
            </a:r>
            <a:r>
              <a:rPr lang="fr-FR" dirty="0">
                <a:hlinkClick r:id="rId4"/>
              </a:rPr>
              <a:t>http://bch.cbd.int</a:t>
            </a:r>
            <a:r>
              <a:rPr lang="fr-FR" dirty="0" smtClean="0">
                <a:hlinkClick r:id="rId4"/>
              </a:rPr>
              <a:t>/</a:t>
            </a:r>
            <a:r>
              <a:rPr lang="fr-FR" dirty="0" smtClean="0"/>
              <a:t>, </a:t>
            </a:r>
            <a:r>
              <a:rPr lang="fr-FR" dirty="0">
                <a:hlinkClick r:id="rId5"/>
              </a:rPr>
              <a:t>http://mg.biosafetyclearinghouse.net/</a:t>
            </a:r>
            <a:endParaRPr lang="fr-FR" dirty="0" smtClean="0"/>
          </a:p>
          <a:p>
            <a:r>
              <a:rPr lang="fr-FR" dirty="0" smtClean="0"/>
              <a:t>Site MRV </a:t>
            </a:r>
            <a:r>
              <a:rPr lang="fr-FR" dirty="0" smtClean="0"/>
              <a:t>: </a:t>
            </a:r>
            <a:r>
              <a:rPr lang="fr-FR" dirty="0">
                <a:hlinkClick r:id="rId6"/>
              </a:rPr>
              <a:t>http</a:t>
            </a:r>
            <a:r>
              <a:rPr lang="fr-FR" dirty="0" smtClean="0">
                <a:hlinkClick r:id="rId6"/>
              </a:rPr>
              <a:t>://www.pnae.mg/mrv/</a:t>
            </a:r>
            <a:r>
              <a:rPr lang="fr-FR" dirty="0" smtClean="0"/>
              <a:t>, </a:t>
            </a:r>
            <a:endParaRPr lang="fr-FR" dirty="0" smtClean="0"/>
          </a:p>
          <a:p>
            <a:r>
              <a:rPr lang="fr-FR" dirty="0" smtClean="0"/>
              <a:t>CHM/CC </a:t>
            </a:r>
            <a:r>
              <a:rPr lang="fr-FR" dirty="0" smtClean="0"/>
              <a:t>:</a:t>
            </a:r>
            <a:r>
              <a:rPr lang="fr-FR" dirty="0"/>
              <a:t> </a:t>
            </a:r>
            <a:r>
              <a:rPr lang="fr-FR" dirty="0">
                <a:hlinkClick r:id="rId7"/>
              </a:rPr>
              <a:t>http://</a:t>
            </a:r>
            <a:r>
              <a:rPr lang="fr-FR" dirty="0" smtClean="0">
                <a:hlinkClick r:id="rId7"/>
              </a:rPr>
              <a:t>www.pnae.mg/chm-cc</a:t>
            </a:r>
            <a:endParaRPr lang="fr-FR" dirty="0" smtClean="0"/>
          </a:p>
          <a:p>
            <a:r>
              <a:rPr lang="fr-FR" dirty="0" smtClean="0"/>
              <a:t>CHM/CDB : </a:t>
            </a:r>
            <a:r>
              <a:rPr lang="fr-FR" dirty="0" smtClean="0">
                <a:hlinkClick r:id="rId8"/>
              </a:rPr>
              <a:t>http</a:t>
            </a:r>
            <a:r>
              <a:rPr lang="fr-FR" dirty="0" smtClean="0">
                <a:hlinkClick r:id="rId8"/>
              </a:rPr>
              <a:t>://</a:t>
            </a:r>
            <a:r>
              <a:rPr lang="fr-FR" dirty="0" smtClean="0">
                <a:hlinkClick r:id="rId8"/>
              </a:rPr>
              <a:t>mg.chm-cbd.net</a:t>
            </a:r>
            <a:endParaRPr lang="fr-FR" dirty="0" smtClean="0"/>
          </a:p>
          <a:p>
            <a:endParaRPr lang="en-US" dirty="0"/>
          </a:p>
          <a:p>
            <a:endParaRPr lang="en-US" dirty="0" smtClean="0"/>
          </a:p>
          <a:p>
            <a:r>
              <a:rPr lang="en-US" dirty="0" smtClean="0"/>
              <a:t>MRV et REDD….</a:t>
            </a: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us-titre 6"/>
          <p:cNvSpPr>
            <a:spLocks noGrp="1"/>
          </p:cNvSpPr>
          <p:nvPr>
            <p:ph type="subTitle" idx="1"/>
          </p:nvPr>
        </p:nvSpPr>
        <p:spPr>
          <a:xfrm>
            <a:off x="4140200" y="5876925"/>
            <a:ext cx="2447925" cy="647700"/>
          </a:xfrm>
        </p:spPr>
        <p:txBody>
          <a:bodyPr/>
          <a:lstStyle/>
          <a:p>
            <a:pPr eaLnBrk="1" hangingPunct="1">
              <a:lnSpc>
                <a:spcPct val="80000"/>
              </a:lnSpc>
            </a:pPr>
            <a:r>
              <a:rPr lang="fr-FR" sz="1800" b="1" smtClean="0">
                <a:solidFill>
                  <a:schemeClr val="hlink"/>
                </a:solidFill>
              </a:rPr>
              <a:t>Rahagalala Pierre</a:t>
            </a:r>
            <a:r>
              <a:rPr lang="fr-FR" sz="1800" smtClean="0">
                <a:solidFill>
                  <a:schemeClr val="hlink"/>
                </a:solidFill>
              </a:rPr>
              <a:t> </a:t>
            </a:r>
          </a:p>
          <a:p>
            <a:pPr eaLnBrk="1" hangingPunct="1">
              <a:lnSpc>
                <a:spcPct val="80000"/>
              </a:lnSpc>
            </a:pPr>
            <a:r>
              <a:rPr lang="fr-FR" sz="2000" smtClean="0">
                <a:solidFill>
                  <a:schemeClr val="hlink"/>
                </a:solidFill>
              </a:rPr>
              <a:t>UCDD/DIE/ONE</a:t>
            </a:r>
          </a:p>
        </p:txBody>
      </p:sp>
      <p:sp>
        <p:nvSpPr>
          <p:cNvPr id="2053" name="Titre 1"/>
          <p:cNvSpPr>
            <a:spLocks/>
          </p:cNvSpPr>
          <p:nvPr/>
        </p:nvSpPr>
        <p:spPr bwMode="auto">
          <a:xfrm>
            <a:off x="539750" y="981075"/>
            <a:ext cx="82296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fr-FR" sz="4200" b="1">
                <a:latin typeface="Calibri" pitchFamily="34" charset="0"/>
              </a:rPr>
              <a:t>Centre d’échange pour la Prévention des Risques Biotechnologiques (CEPRB)</a:t>
            </a:r>
            <a:br>
              <a:rPr lang="fr-FR" sz="4200" b="1">
                <a:latin typeface="Calibri" pitchFamily="34" charset="0"/>
              </a:rPr>
            </a:br>
            <a:r>
              <a:rPr lang="fr-FR" sz="4200" b="1">
                <a:latin typeface="Calibri" pitchFamily="34" charset="0"/>
              </a:rPr>
              <a:t/>
            </a:r>
            <a:br>
              <a:rPr lang="fr-FR" sz="4200" b="1">
                <a:latin typeface="Calibri" pitchFamily="34" charset="0"/>
              </a:rPr>
            </a:br>
            <a:r>
              <a:rPr lang="fr-FR" sz="4200" b="1">
                <a:latin typeface="Calibri" pitchFamily="34" charset="0"/>
              </a:rPr>
              <a:t>ou</a:t>
            </a:r>
            <a:br>
              <a:rPr lang="fr-FR" sz="4200" b="1">
                <a:latin typeface="Calibri" pitchFamily="34" charset="0"/>
              </a:rPr>
            </a:br>
            <a:r>
              <a:rPr lang="fr-FR" sz="4200" b="1">
                <a:latin typeface="Calibri" pitchFamily="34" charset="0"/>
              </a:rPr>
              <a:t/>
            </a:r>
            <a:br>
              <a:rPr lang="fr-FR" sz="4200" b="1">
                <a:latin typeface="Calibri" pitchFamily="34" charset="0"/>
              </a:rPr>
            </a:br>
            <a:r>
              <a:rPr lang="fr-FR" sz="4200" b="1">
                <a:latin typeface="Calibri" pitchFamily="34" charset="0"/>
              </a:rPr>
              <a:t>Biosafety clearing house (BCH</a:t>
            </a:r>
            <a:r>
              <a:rPr lang="fr-FR" sz="4000" b="1">
                <a:latin typeface="Calibri" pitchFamily="34" charset="0"/>
              </a:rPr>
              <a:t>)</a:t>
            </a:r>
          </a:p>
        </p:txBody>
      </p:sp>
    </p:spTree>
    <p:extLst>
      <p:ext uri="{BB962C8B-B14F-4D97-AF65-F5344CB8AC3E}">
        <p14:creationId xmlns:p14="http://schemas.microsoft.com/office/powerpoint/2010/main" val="242908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body" idx="1"/>
          </p:nvPr>
        </p:nvSpPr>
        <p:spPr/>
        <p:txBody>
          <a:bodyPr/>
          <a:lstStyle/>
          <a:p>
            <a:endParaRPr lang="fr-FR" smtClean="0"/>
          </a:p>
        </p:txBody>
      </p:sp>
      <p:sp>
        <p:nvSpPr>
          <p:cNvPr id="2" name="Espace réservé du contenu 1"/>
          <p:cNvSpPr>
            <a:spLocks noGrp="1"/>
          </p:cNvSpPr>
          <p:nvPr>
            <p:ph type="title"/>
          </p:nvPr>
        </p:nvSpPr>
        <p:spPr>
          <a:xfrm>
            <a:off x="827088" y="274638"/>
            <a:ext cx="7848600" cy="850900"/>
          </a:xfrm>
          <a:ln/>
        </p:spPr>
        <p:txBody>
          <a:bodyPr/>
          <a:lstStyle/>
          <a:p>
            <a:r>
              <a:rPr lang="fr-FR" sz="4000" smtClean="0"/>
              <a:t>Adresse du Portail Central du BCH</a:t>
            </a:r>
            <a:br>
              <a:rPr lang="fr-FR" sz="4000" smtClean="0"/>
            </a:br>
            <a:r>
              <a:rPr lang="fr-FR" sz="4000" u="sng" smtClean="0"/>
              <a:t>http://bch.cbd.int  </a:t>
            </a:r>
            <a:endParaRPr lang="fr-FR" sz="4000" smtClean="0"/>
          </a:p>
        </p:txBody>
      </p:sp>
      <p:pic>
        <p:nvPicPr>
          <p:cNvPr id="67588" name="Picture 4" descr="ceprb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8413"/>
            <a:ext cx="8964613" cy="485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116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type="title"/>
          </p:nvPr>
        </p:nvSpPr>
        <p:spPr>
          <a:xfrm>
            <a:off x="0" y="274638"/>
            <a:ext cx="8459788" cy="850900"/>
          </a:xfrm>
          <a:ln/>
        </p:spPr>
        <p:txBody>
          <a:bodyPr/>
          <a:lstStyle/>
          <a:p>
            <a:r>
              <a:rPr lang="fr-FR" sz="4000" smtClean="0"/>
              <a:t>Adresse du Portail national du BCH</a:t>
            </a:r>
            <a:br>
              <a:rPr lang="fr-FR" sz="4000" smtClean="0"/>
            </a:br>
            <a:r>
              <a:rPr lang="fr-FR" sz="4000" smtClean="0">
                <a:hlinkClick r:id="rId2"/>
              </a:rPr>
              <a:t>http://mg.biosafetyclearinghouse.net/</a:t>
            </a:r>
            <a:r>
              <a:rPr lang="fr-FR" sz="4000" smtClean="0"/>
              <a:t>  </a:t>
            </a:r>
          </a:p>
        </p:txBody>
      </p:sp>
      <p:pic>
        <p:nvPicPr>
          <p:cNvPr id="68612" name="Picture 4" descr="ceprb_m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1531938"/>
            <a:ext cx="8964613" cy="395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80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Espace réservé du contenu 2"/>
          <p:cNvSpPr>
            <a:spLocks noGrp="1"/>
          </p:cNvSpPr>
          <p:nvPr>
            <p:ph type="body" idx="1"/>
          </p:nvPr>
        </p:nvSpPr>
        <p:spPr>
          <a:solidFill>
            <a:schemeClr val="bg1"/>
          </a:solidFill>
          <a:ln/>
        </p:spPr>
        <p:txBody>
          <a:bodyPr/>
          <a:lstStyle/>
          <a:p>
            <a:r>
              <a:rPr lang="fr-FR" sz="2800" smtClean="0"/>
              <a:t>Article 8 (g) de la Convention sur la diversité Biologique (CDB) ou de Rio, … (Rio+20?)</a:t>
            </a:r>
          </a:p>
          <a:p>
            <a:pPr lvl="1"/>
            <a:r>
              <a:rPr lang="fr-FR" sz="2400" smtClean="0"/>
              <a:t>« Met en place ou maintient des moyens pour </a:t>
            </a:r>
            <a:r>
              <a:rPr lang="fr-FR" sz="2400" u="sng" smtClean="0"/>
              <a:t>réglementer, gérer ou maîtriser les risques associés à l'utilisation et à la libération d'organismes vivants et modifiés</a:t>
            </a:r>
            <a:r>
              <a:rPr lang="fr-FR" sz="2400" smtClean="0"/>
              <a:t> résultant de la biotechnologie qui risquent d'avoir sur l'environnement des impacts défavorables qui pourraient influer sur la conservation et l'utilisation durable de la diversité biologique, compte tenu également des risques pour la santé humaine. »</a:t>
            </a:r>
          </a:p>
        </p:txBody>
      </p:sp>
      <p:sp>
        <p:nvSpPr>
          <p:cNvPr id="24581" name="Titre 1"/>
          <p:cNvSpPr>
            <a:spLocks noGrp="1"/>
          </p:cNvSpPr>
          <p:nvPr>
            <p:ph type="title"/>
          </p:nvPr>
        </p:nvSpPr>
        <p:spPr>
          <a:ln/>
        </p:spPr>
        <p:txBody>
          <a:bodyPr/>
          <a:lstStyle/>
          <a:p>
            <a:r>
              <a:rPr lang="fr-FR" smtClean="0"/>
              <a:t>Origine du Protocole</a:t>
            </a:r>
          </a:p>
        </p:txBody>
      </p:sp>
    </p:spTree>
    <p:extLst>
      <p:ext uri="{BB962C8B-B14F-4D97-AF65-F5344CB8AC3E}">
        <p14:creationId xmlns:p14="http://schemas.microsoft.com/office/powerpoint/2010/main" val="957263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Charte Graphique pour Présentation Powerpoint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Charte Graphique pour Présentation Powerpoint ONE</Template>
  <TotalTime>1453</TotalTime>
  <Words>551</Words>
  <Application>Microsoft Office PowerPoint</Application>
  <PresentationFormat>Affichage à l'écran (4:3)</PresentationFormat>
  <Paragraphs>53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Charte Graphique pour Présentation Powerpoint ONE</vt:lpstr>
      <vt:lpstr>OFFICE NATIONAL POUR L’ENVIRONNEMENT</vt:lpstr>
      <vt:lpstr>MISSION</vt:lpstr>
      <vt:lpstr>Vision </vt:lpstr>
      <vt:lpstr>Informations gérées</vt:lpstr>
      <vt:lpstr>Informations gérées</vt:lpstr>
      <vt:lpstr>Présentation PowerPoint</vt:lpstr>
      <vt:lpstr>Adresse du Portail Central du BCH http://bch.cbd.int  </vt:lpstr>
      <vt:lpstr>Adresse du Portail national du BCH http://mg.biosafetyclearinghouse.net/  </vt:lpstr>
      <vt:lpstr>Origine du Protocole</vt:lpstr>
      <vt:lpstr>Origine du Protocole</vt:lpstr>
      <vt:lpstr>Sommaire</vt:lpstr>
    </vt:vector>
  </TitlesOfParts>
  <Company>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Mise en place de Système de suivi des indicateurs des 20 objectifs d’Aichi (plan stratégique de la biodiversité 2011 – 2020) au niveau du Centre d’échange de la CDB de Madagascar</dc:title>
  <dc:creator>cwr</dc:creator>
  <cp:lastModifiedBy>haga</cp:lastModifiedBy>
  <cp:revision>109</cp:revision>
  <dcterms:created xsi:type="dcterms:W3CDTF">2011-11-07T06:42:39Z</dcterms:created>
  <dcterms:modified xsi:type="dcterms:W3CDTF">2012-02-08T11:16:56Z</dcterms:modified>
</cp:coreProperties>
</file>